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4"/>
  </p:sldMasterIdLst>
  <p:notesMasterIdLst>
    <p:notesMasterId r:id="rId36"/>
  </p:notesMasterIdLst>
  <p:handoutMasterIdLst>
    <p:handoutMasterId r:id="rId37"/>
  </p:handoutMasterIdLst>
  <p:sldIdLst>
    <p:sldId id="256" r:id="rId5"/>
    <p:sldId id="258" r:id="rId6"/>
    <p:sldId id="333" r:id="rId7"/>
    <p:sldId id="332" r:id="rId8"/>
    <p:sldId id="321" r:id="rId9"/>
    <p:sldId id="318" r:id="rId10"/>
    <p:sldId id="339" r:id="rId11"/>
    <p:sldId id="316" r:id="rId12"/>
    <p:sldId id="317" r:id="rId13"/>
    <p:sldId id="291" r:id="rId14"/>
    <p:sldId id="335" r:id="rId15"/>
    <p:sldId id="334" r:id="rId16"/>
    <p:sldId id="298" r:id="rId17"/>
    <p:sldId id="281" r:id="rId18"/>
    <p:sldId id="274" r:id="rId19"/>
    <p:sldId id="319" r:id="rId20"/>
    <p:sldId id="337" r:id="rId21"/>
    <p:sldId id="336" r:id="rId22"/>
    <p:sldId id="305" r:id="rId23"/>
    <p:sldId id="297" r:id="rId24"/>
    <p:sldId id="276" r:id="rId25"/>
    <p:sldId id="330" r:id="rId26"/>
    <p:sldId id="325" r:id="rId27"/>
    <p:sldId id="326" r:id="rId28"/>
    <p:sldId id="328" r:id="rId29"/>
    <p:sldId id="327" r:id="rId30"/>
    <p:sldId id="324" r:id="rId31"/>
    <p:sldId id="329" r:id="rId32"/>
    <p:sldId id="331" r:id="rId33"/>
    <p:sldId id="322" r:id="rId34"/>
    <p:sldId id="285" r:id="rId35"/>
  </p:sldIdLst>
  <p:sldSz cx="9144000" cy="6858000" type="screen4x3"/>
  <p:notesSz cx="7086600" cy="9429750"/>
  <p:defaultTextStyle>
    <a:defPPr>
      <a:defRPr lang="en-US"/>
    </a:defPPr>
    <a:lvl1pPr algn="ctr" rtl="0" fontAlgn="base">
      <a:spcBef>
        <a:spcPct val="0"/>
      </a:spcBef>
      <a:spcAft>
        <a:spcPct val="0"/>
      </a:spcAft>
      <a:defRPr b="1" kern="1200">
        <a:solidFill>
          <a:srgbClr val="FF0000"/>
        </a:solidFill>
        <a:latin typeface="Arial" panose="020B0604020202020204" pitchFamily="34" charset="0"/>
        <a:ea typeface="+mn-ea"/>
        <a:cs typeface="Arial" panose="020B0604020202020204" pitchFamily="34" charset="0"/>
      </a:defRPr>
    </a:lvl1pPr>
    <a:lvl2pPr marL="457200" algn="ctr" rtl="0" fontAlgn="base">
      <a:spcBef>
        <a:spcPct val="0"/>
      </a:spcBef>
      <a:spcAft>
        <a:spcPct val="0"/>
      </a:spcAft>
      <a:defRPr b="1" kern="1200">
        <a:solidFill>
          <a:srgbClr val="FF0000"/>
        </a:solidFill>
        <a:latin typeface="Arial" panose="020B0604020202020204" pitchFamily="34" charset="0"/>
        <a:ea typeface="+mn-ea"/>
        <a:cs typeface="Arial" panose="020B0604020202020204" pitchFamily="34" charset="0"/>
      </a:defRPr>
    </a:lvl2pPr>
    <a:lvl3pPr marL="914400" algn="ctr" rtl="0" fontAlgn="base">
      <a:spcBef>
        <a:spcPct val="0"/>
      </a:spcBef>
      <a:spcAft>
        <a:spcPct val="0"/>
      </a:spcAft>
      <a:defRPr b="1" kern="1200">
        <a:solidFill>
          <a:srgbClr val="FF0000"/>
        </a:solidFill>
        <a:latin typeface="Arial" panose="020B0604020202020204" pitchFamily="34" charset="0"/>
        <a:ea typeface="+mn-ea"/>
        <a:cs typeface="Arial" panose="020B0604020202020204" pitchFamily="34" charset="0"/>
      </a:defRPr>
    </a:lvl3pPr>
    <a:lvl4pPr marL="1371600" algn="ctr" rtl="0" fontAlgn="base">
      <a:spcBef>
        <a:spcPct val="0"/>
      </a:spcBef>
      <a:spcAft>
        <a:spcPct val="0"/>
      </a:spcAft>
      <a:defRPr b="1" kern="1200">
        <a:solidFill>
          <a:srgbClr val="FF0000"/>
        </a:solidFill>
        <a:latin typeface="Arial" panose="020B0604020202020204" pitchFamily="34" charset="0"/>
        <a:ea typeface="+mn-ea"/>
        <a:cs typeface="Arial" panose="020B0604020202020204" pitchFamily="34" charset="0"/>
      </a:defRPr>
    </a:lvl4pPr>
    <a:lvl5pPr marL="1828800" algn="ctr" rtl="0" fontAlgn="base">
      <a:spcBef>
        <a:spcPct val="0"/>
      </a:spcBef>
      <a:spcAft>
        <a:spcPct val="0"/>
      </a:spcAft>
      <a:defRPr b="1" kern="1200">
        <a:solidFill>
          <a:srgbClr val="FF0000"/>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rgbClr val="FF0000"/>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rgbClr val="FF0000"/>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rgbClr val="FF0000"/>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rgbClr val="FF0000"/>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6600"/>
    <a:srgbClr val="377F87"/>
    <a:srgbClr val="EBF0F5"/>
    <a:srgbClr val="E6EDF2"/>
    <a:srgbClr val="D3DEE7"/>
    <a:srgbClr val="FFFFF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79" autoAdjust="0"/>
    <p:restoredTop sz="84259" autoAdjust="0"/>
  </p:normalViewPr>
  <p:slideViewPr>
    <p:cSldViewPr snapToGrid="0">
      <p:cViewPr varScale="1">
        <p:scale>
          <a:sx n="101" d="100"/>
          <a:sy n="101" d="100"/>
        </p:scale>
        <p:origin x="739" y="8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8370" name="Rectangle 2"/>
          <p:cNvSpPr>
            <a:spLocks noGrp="1" noChangeArrowheads="1"/>
          </p:cNvSpPr>
          <p:nvPr>
            <p:ph type="hdr" sz="quarter"/>
          </p:nvPr>
        </p:nvSpPr>
        <p:spPr bwMode="auto">
          <a:xfrm>
            <a:off x="0" y="0"/>
            <a:ext cx="3071813"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03" tIns="46452" rIns="92903" bIns="46452" numCol="1" anchor="t" anchorCtr="0" compatLnSpc="1">
            <a:prstTxWarp prst="textNoShape">
              <a:avLst/>
            </a:prstTxWarp>
          </a:bodyPr>
          <a:lstStyle>
            <a:lvl1pPr algn="l" defTabSz="928688">
              <a:defRPr sz="1200" b="0">
                <a:solidFill>
                  <a:schemeClr val="tx1"/>
                </a:solidFill>
                <a:latin typeface="Arial" charset="0"/>
                <a:cs typeface="Arial" charset="0"/>
              </a:defRPr>
            </a:lvl1pPr>
          </a:lstStyle>
          <a:p>
            <a:pPr>
              <a:defRPr/>
            </a:pPr>
            <a:endParaRPr lang="en-US"/>
          </a:p>
        </p:txBody>
      </p:sp>
      <p:sp>
        <p:nvSpPr>
          <p:cNvPr id="1338371" name="Rectangle 3"/>
          <p:cNvSpPr>
            <a:spLocks noGrp="1" noChangeArrowheads="1"/>
          </p:cNvSpPr>
          <p:nvPr>
            <p:ph type="dt" sz="quarter" idx="1"/>
          </p:nvPr>
        </p:nvSpPr>
        <p:spPr bwMode="auto">
          <a:xfrm>
            <a:off x="4013200" y="0"/>
            <a:ext cx="3071813"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03" tIns="46452" rIns="92903" bIns="46452" numCol="1" anchor="t" anchorCtr="0" compatLnSpc="1">
            <a:prstTxWarp prst="textNoShape">
              <a:avLst/>
            </a:prstTxWarp>
          </a:bodyPr>
          <a:lstStyle>
            <a:lvl1pPr algn="r" defTabSz="928688">
              <a:defRPr sz="1200" b="0">
                <a:solidFill>
                  <a:schemeClr val="tx1"/>
                </a:solidFill>
                <a:latin typeface="Arial" charset="0"/>
                <a:cs typeface="Arial" charset="0"/>
              </a:defRPr>
            </a:lvl1pPr>
          </a:lstStyle>
          <a:p>
            <a:pPr>
              <a:defRPr/>
            </a:pPr>
            <a:endParaRPr lang="en-US"/>
          </a:p>
        </p:txBody>
      </p:sp>
      <p:sp>
        <p:nvSpPr>
          <p:cNvPr id="1338372" name="Rectangle 4"/>
          <p:cNvSpPr>
            <a:spLocks noGrp="1" noChangeArrowheads="1"/>
          </p:cNvSpPr>
          <p:nvPr>
            <p:ph type="ftr" sz="quarter" idx="2"/>
          </p:nvPr>
        </p:nvSpPr>
        <p:spPr bwMode="auto">
          <a:xfrm>
            <a:off x="0" y="8956675"/>
            <a:ext cx="3071813"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03" tIns="46452" rIns="92903" bIns="46452" numCol="1" anchor="b" anchorCtr="0" compatLnSpc="1">
            <a:prstTxWarp prst="textNoShape">
              <a:avLst/>
            </a:prstTxWarp>
          </a:bodyPr>
          <a:lstStyle>
            <a:lvl1pPr algn="l" defTabSz="928688">
              <a:defRPr sz="1200" b="0">
                <a:solidFill>
                  <a:schemeClr val="tx1"/>
                </a:solidFill>
                <a:latin typeface="Arial" charset="0"/>
                <a:cs typeface="Arial" charset="0"/>
              </a:defRPr>
            </a:lvl1pPr>
          </a:lstStyle>
          <a:p>
            <a:pPr>
              <a:defRPr/>
            </a:pPr>
            <a:endParaRPr lang="en-US"/>
          </a:p>
        </p:txBody>
      </p:sp>
      <p:sp>
        <p:nvSpPr>
          <p:cNvPr id="1338373" name="Rectangle 5"/>
          <p:cNvSpPr>
            <a:spLocks noGrp="1" noChangeArrowheads="1"/>
          </p:cNvSpPr>
          <p:nvPr>
            <p:ph type="sldNum" sz="quarter" idx="3"/>
          </p:nvPr>
        </p:nvSpPr>
        <p:spPr bwMode="auto">
          <a:xfrm>
            <a:off x="4013200" y="8956675"/>
            <a:ext cx="3071813"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03" tIns="46452" rIns="92903" bIns="46452" numCol="1" anchor="b" anchorCtr="0" compatLnSpc="1">
            <a:prstTxWarp prst="textNoShape">
              <a:avLst/>
            </a:prstTxWarp>
          </a:bodyPr>
          <a:lstStyle>
            <a:lvl1pPr algn="r" defTabSz="928688">
              <a:defRPr sz="1200" b="0">
                <a:solidFill>
                  <a:schemeClr val="tx1"/>
                </a:solidFill>
              </a:defRPr>
            </a:lvl1pPr>
          </a:lstStyle>
          <a:p>
            <a:fld id="{53D7618C-F8F4-4B7F-B6AC-C9D94CCEE550}" type="slidenum">
              <a:rPr lang="en-US" altLang="en-US"/>
              <a:pPr/>
              <a:t>‹#›</a:t>
            </a:fld>
            <a:endParaRPr lang="en-US" altLang="en-US"/>
          </a:p>
        </p:txBody>
      </p:sp>
    </p:spTree>
    <p:extLst>
      <p:ext uri="{BB962C8B-B14F-4D97-AF65-F5344CB8AC3E}">
        <p14:creationId xmlns:p14="http://schemas.microsoft.com/office/powerpoint/2010/main" val="1125001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3071813"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371" tIns="47185" rIns="94371" bIns="47185" numCol="1" anchor="t" anchorCtr="0" compatLnSpc="1">
            <a:prstTxWarp prst="textNoShape">
              <a:avLst/>
            </a:prstTxWarp>
          </a:bodyPr>
          <a:lstStyle>
            <a:lvl1pPr algn="l" defTabSz="942975">
              <a:defRPr sz="1200" b="0">
                <a:solidFill>
                  <a:schemeClr val="tx1"/>
                </a:solidFill>
                <a:latin typeface="Arial" charset="0"/>
                <a:cs typeface="Arial" charset="0"/>
              </a:defRPr>
            </a:lvl1pPr>
          </a:lstStyle>
          <a:p>
            <a:pPr>
              <a:defRPr/>
            </a:pPr>
            <a:endParaRPr lang="en-US"/>
          </a:p>
        </p:txBody>
      </p:sp>
      <p:sp>
        <p:nvSpPr>
          <p:cNvPr id="30723" name="Rectangle 3"/>
          <p:cNvSpPr>
            <a:spLocks noGrp="1" noChangeArrowheads="1"/>
          </p:cNvSpPr>
          <p:nvPr>
            <p:ph type="dt" idx="1"/>
          </p:nvPr>
        </p:nvSpPr>
        <p:spPr bwMode="auto">
          <a:xfrm>
            <a:off x="4013200" y="0"/>
            <a:ext cx="3071813"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371" tIns="47185" rIns="94371" bIns="47185" numCol="1" anchor="t" anchorCtr="0" compatLnSpc="1">
            <a:prstTxWarp prst="textNoShape">
              <a:avLst/>
            </a:prstTxWarp>
          </a:bodyPr>
          <a:lstStyle>
            <a:lvl1pPr algn="r" defTabSz="942975">
              <a:defRPr sz="1200" b="0">
                <a:solidFill>
                  <a:schemeClr val="tx1"/>
                </a:solidFill>
                <a:latin typeface="Arial" charset="0"/>
                <a:cs typeface="Arial" charset="0"/>
              </a:defRPr>
            </a:lvl1pPr>
          </a:lstStyle>
          <a:p>
            <a:pPr>
              <a:defRPr/>
            </a:pPr>
            <a:endParaRPr lang="en-US"/>
          </a:p>
        </p:txBody>
      </p:sp>
      <p:sp>
        <p:nvSpPr>
          <p:cNvPr id="43012" name="Rectangle 4"/>
          <p:cNvSpPr>
            <a:spLocks noGrp="1" noRot="1" noChangeAspect="1" noChangeArrowheads="1" noTextEdit="1"/>
          </p:cNvSpPr>
          <p:nvPr>
            <p:ph type="sldImg" idx="2"/>
          </p:nvPr>
        </p:nvSpPr>
        <p:spPr bwMode="auto">
          <a:xfrm>
            <a:off x="1185863" y="708025"/>
            <a:ext cx="4714875" cy="353536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25" name="Rectangle 5"/>
          <p:cNvSpPr>
            <a:spLocks noGrp="1" noChangeArrowheads="1"/>
          </p:cNvSpPr>
          <p:nvPr>
            <p:ph type="body" sz="quarter" idx="3"/>
          </p:nvPr>
        </p:nvSpPr>
        <p:spPr bwMode="auto">
          <a:xfrm>
            <a:off x="708025" y="4479925"/>
            <a:ext cx="5670550" cy="424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371" tIns="47185" rIns="94371" bIns="47185"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26" name="Rectangle 6"/>
          <p:cNvSpPr>
            <a:spLocks noGrp="1" noChangeArrowheads="1"/>
          </p:cNvSpPr>
          <p:nvPr>
            <p:ph type="ftr" sz="quarter" idx="4"/>
          </p:nvPr>
        </p:nvSpPr>
        <p:spPr bwMode="auto">
          <a:xfrm>
            <a:off x="0" y="8956675"/>
            <a:ext cx="3071813"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371" tIns="47185" rIns="94371" bIns="47185" numCol="1" anchor="b" anchorCtr="0" compatLnSpc="1">
            <a:prstTxWarp prst="textNoShape">
              <a:avLst/>
            </a:prstTxWarp>
          </a:bodyPr>
          <a:lstStyle>
            <a:lvl1pPr algn="l" defTabSz="942975">
              <a:defRPr sz="1200" b="0">
                <a:solidFill>
                  <a:schemeClr val="tx1"/>
                </a:solidFill>
                <a:latin typeface="Arial" charset="0"/>
                <a:cs typeface="Arial" charset="0"/>
              </a:defRPr>
            </a:lvl1pPr>
          </a:lstStyle>
          <a:p>
            <a:pPr>
              <a:defRPr/>
            </a:pPr>
            <a:endParaRPr lang="en-US"/>
          </a:p>
        </p:txBody>
      </p:sp>
      <p:sp>
        <p:nvSpPr>
          <p:cNvPr id="30727" name="Rectangle 7"/>
          <p:cNvSpPr>
            <a:spLocks noGrp="1" noChangeArrowheads="1"/>
          </p:cNvSpPr>
          <p:nvPr>
            <p:ph type="sldNum" sz="quarter" idx="5"/>
          </p:nvPr>
        </p:nvSpPr>
        <p:spPr bwMode="auto">
          <a:xfrm>
            <a:off x="4013200" y="8956675"/>
            <a:ext cx="3071813"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371" tIns="47185" rIns="94371" bIns="47185" numCol="1" anchor="b" anchorCtr="0" compatLnSpc="1">
            <a:prstTxWarp prst="textNoShape">
              <a:avLst/>
            </a:prstTxWarp>
          </a:bodyPr>
          <a:lstStyle>
            <a:lvl1pPr algn="r" defTabSz="942975">
              <a:defRPr sz="1200" b="0">
                <a:solidFill>
                  <a:schemeClr val="tx1"/>
                </a:solidFill>
              </a:defRPr>
            </a:lvl1pPr>
          </a:lstStyle>
          <a:p>
            <a:fld id="{397C83F0-7467-4B3C-9B41-7CDCEB63A960}" type="slidenum">
              <a:rPr lang="en-US" altLang="en-US"/>
              <a:pPr/>
              <a:t>‹#›</a:t>
            </a:fld>
            <a:endParaRPr lang="en-US" altLang="en-US"/>
          </a:p>
        </p:txBody>
      </p:sp>
    </p:spTree>
    <p:extLst>
      <p:ext uri="{BB962C8B-B14F-4D97-AF65-F5344CB8AC3E}">
        <p14:creationId xmlns:p14="http://schemas.microsoft.com/office/powerpoint/2010/main" val="29071235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lvl1pPr defTabSz="942975" eaLnBrk="0" hangingPunct="0">
              <a:defRPr b="1">
                <a:solidFill>
                  <a:srgbClr val="FF0000"/>
                </a:solidFill>
                <a:latin typeface="Arial" panose="020B0604020202020204" pitchFamily="34" charset="0"/>
                <a:cs typeface="Arial" panose="020B0604020202020204" pitchFamily="34" charset="0"/>
              </a:defRPr>
            </a:lvl1pPr>
            <a:lvl2pPr marL="742950" indent="-285750" defTabSz="942975" eaLnBrk="0" hangingPunct="0">
              <a:defRPr b="1">
                <a:solidFill>
                  <a:srgbClr val="FF0000"/>
                </a:solidFill>
                <a:latin typeface="Arial" panose="020B0604020202020204" pitchFamily="34" charset="0"/>
                <a:cs typeface="Arial" panose="020B0604020202020204" pitchFamily="34" charset="0"/>
              </a:defRPr>
            </a:lvl2pPr>
            <a:lvl3pPr marL="1143000" indent="-228600" defTabSz="942975" eaLnBrk="0" hangingPunct="0">
              <a:defRPr b="1">
                <a:solidFill>
                  <a:srgbClr val="FF0000"/>
                </a:solidFill>
                <a:latin typeface="Arial" panose="020B0604020202020204" pitchFamily="34" charset="0"/>
                <a:cs typeface="Arial" panose="020B0604020202020204" pitchFamily="34" charset="0"/>
              </a:defRPr>
            </a:lvl3pPr>
            <a:lvl4pPr marL="1600200" indent="-228600" defTabSz="942975" eaLnBrk="0" hangingPunct="0">
              <a:defRPr b="1">
                <a:solidFill>
                  <a:srgbClr val="FF0000"/>
                </a:solidFill>
                <a:latin typeface="Arial" panose="020B0604020202020204" pitchFamily="34" charset="0"/>
                <a:cs typeface="Arial" panose="020B0604020202020204" pitchFamily="34" charset="0"/>
              </a:defRPr>
            </a:lvl4pPr>
            <a:lvl5pPr marL="2057400" indent="-228600" defTabSz="942975" eaLnBrk="0" hangingPunct="0">
              <a:defRPr b="1">
                <a:solidFill>
                  <a:srgbClr val="FF0000"/>
                </a:solidFill>
                <a:latin typeface="Arial" panose="020B0604020202020204" pitchFamily="34" charset="0"/>
                <a:cs typeface="Arial" panose="020B0604020202020204" pitchFamily="34" charset="0"/>
              </a:defRPr>
            </a:lvl5pPr>
            <a:lvl6pPr marL="25146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F83C5F39-6AC3-4E48-91BA-081A6271DB33}" type="slidenum">
              <a:rPr lang="en-US" altLang="en-US" b="0">
                <a:solidFill>
                  <a:schemeClr val="tx1"/>
                </a:solidFill>
              </a:rPr>
              <a:pPr eaLnBrk="1" hangingPunct="1"/>
              <a:t>1</a:t>
            </a:fld>
            <a:endParaRPr lang="en-US" altLang="en-US" b="0">
              <a:solidFill>
                <a:schemeClr val="tx1"/>
              </a:solidFill>
            </a:endParaRPr>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860578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defTabSz="942975" eaLnBrk="0" hangingPunct="0">
              <a:defRPr b="1">
                <a:solidFill>
                  <a:srgbClr val="FF0000"/>
                </a:solidFill>
                <a:latin typeface="Arial" panose="020B0604020202020204" pitchFamily="34" charset="0"/>
                <a:cs typeface="Arial" panose="020B0604020202020204" pitchFamily="34" charset="0"/>
              </a:defRPr>
            </a:lvl1pPr>
            <a:lvl2pPr marL="742950" indent="-285750" defTabSz="942975" eaLnBrk="0" hangingPunct="0">
              <a:defRPr b="1">
                <a:solidFill>
                  <a:srgbClr val="FF0000"/>
                </a:solidFill>
                <a:latin typeface="Arial" panose="020B0604020202020204" pitchFamily="34" charset="0"/>
                <a:cs typeface="Arial" panose="020B0604020202020204" pitchFamily="34" charset="0"/>
              </a:defRPr>
            </a:lvl2pPr>
            <a:lvl3pPr marL="1143000" indent="-228600" defTabSz="942975" eaLnBrk="0" hangingPunct="0">
              <a:defRPr b="1">
                <a:solidFill>
                  <a:srgbClr val="FF0000"/>
                </a:solidFill>
                <a:latin typeface="Arial" panose="020B0604020202020204" pitchFamily="34" charset="0"/>
                <a:cs typeface="Arial" panose="020B0604020202020204" pitchFamily="34" charset="0"/>
              </a:defRPr>
            </a:lvl3pPr>
            <a:lvl4pPr marL="1600200" indent="-228600" defTabSz="942975" eaLnBrk="0" hangingPunct="0">
              <a:defRPr b="1">
                <a:solidFill>
                  <a:srgbClr val="FF0000"/>
                </a:solidFill>
                <a:latin typeface="Arial" panose="020B0604020202020204" pitchFamily="34" charset="0"/>
                <a:cs typeface="Arial" panose="020B0604020202020204" pitchFamily="34" charset="0"/>
              </a:defRPr>
            </a:lvl4pPr>
            <a:lvl5pPr marL="2057400" indent="-228600" defTabSz="942975" eaLnBrk="0" hangingPunct="0">
              <a:defRPr b="1">
                <a:solidFill>
                  <a:srgbClr val="FF0000"/>
                </a:solidFill>
                <a:latin typeface="Arial" panose="020B0604020202020204" pitchFamily="34" charset="0"/>
                <a:cs typeface="Arial" panose="020B0604020202020204" pitchFamily="34" charset="0"/>
              </a:defRPr>
            </a:lvl5pPr>
            <a:lvl6pPr marL="25146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1041BD02-6F2B-41AB-AAE0-CD180DAC1598}" type="slidenum">
              <a:rPr lang="en-US" altLang="en-US" b="0">
                <a:solidFill>
                  <a:schemeClr val="tx1"/>
                </a:solidFill>
              </a:rPr>
              <a:pPr eaLnBrk="1" hangingPunct="1"/>
              <a:t>19</a:t>
            </a:fld>
            <a:endParaRPr lang="en-US" altLang="en-US" b="0">
              <a:solidFill>
                <a:schemeClr val="tx1"/>
              </a:solidFill>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r>
              <a:rPr lang="en-US" altLang="en-US" smtClean="0">
                <a:latin typeface="Arial" panose="020B0604020202020204" pitchFamily="34" charset="0"/>
              </a:rPr>
              <a:t>You need to get control of your service environment or you will fail…</a:t>
            </a:r>
          </a:p>
        </p:txBody>
      </p:sp>
    </p:spTree>
    <p:extLst>
      <p:ext uri="{BB962C8B-B14F-4D97-AF65-F5344CB8AC3E}">
        <p14:creationId xmlns:p14="http://schemas.microsoft.com/office/powerpoint/2010/main" val="800949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defTabSz="942975" eaLnBrk="0" hangingPunct="0">
              <a:defRPr b="1">
                <a:solidFill>
                  <a:srgbClr val="FF0000"/>
                </a:solidFill>
                <a:latin typeface="Arial" panose="020B0604020202020204" pitchFamily="34" charset="0"/>
                <a:cs typeface="Arial" panose="020B0604020202020204" pitchFamily="34" charset="0"/>
              </a:defRPr>
            </a:lvl1pPr>
            <a:lvl2pPr marL="742950" indent="-285750" defTabSz="942975" eaLnBrk="0" hangingPunct="0">
              <a:defRPr b="1">
                <a:solidFill>
                  <a:srgbClr val="FF0000"/>
                </a:solidFill>
                <a:latin typeface="Arial" panose="020B0604020202020204" pitchFamily="34" charset="0"/>
                <a:cs typeface="Arial" panose="020B0604020202020204" pitchFamily="34" charset="0"/>
              </a:defRPr>
            </a:lvl2pPr>
            <a:lvl3pPr marL="1143000" indent="-228600" defTabSz="942975" eaLnBrk="0" hangingPunct="0">
              <a:defRPr b="1">
                <a:solidFill>
                  <a:srgbClr val="FF0000"/>
                </a:solidFill>
                <a:latin typeface="Arial" panose="020B0604020202020204" pitchFamily="34" charset="0"/>
                <a:cs typeface="Arial" panose="020B0604020202020204" pitchFamily="34" charset="0"/>
              </a:defRPr>
            </a:lvl3pPr>
            <a:lvl4pPr marL="1600200" indent="-228600" defTabSz="942975" eaLnBrk="0" hangingPunct="0">
              <a:defRPr b="1">
                <a:solidFill>
                  <a:srgbClr val="FF0000"/>
                </a:solidFill>
                <a:latin typeface="Arial" panose="020B0604020202020204" pitchFamily="34" charset="0"/>
                <a:cs typeface="Arial" panose="020B0604020202020204" pitchFamily="34" charset="0"/>
              </a:defRPr>
            </a:lvl4pPr>
            <a:lvl5pPr marL="2057400" indent="-228600" defTabSz="942975" eaLnBrk="0" hangingPunct="0">
              <a:defRPr b="1">
                <a:solidFill>
                  <a:srgbClr val="FF0000"/>
                </a:solidFill>
                <a:latin typeface="Arial" panose="020B0604020202020204" pitchFamily="34" charset="0"/>
                <a:cs typeface="Arial" panose="020B0604020202020204" pitchFamily="34" charset="0"/>
              </a:defRPr>
            </a:lvl5pPr>
            <a:lvl6pPr marL="25146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FC535793-5FEC-4789-910B-AC4608B9F677}" type="slidenum">
              <a:rPr lang="en-US" altLang="en-US" b="0">
                <a:solidFill>
                  <a:schemeClr val="tx1"/>
                </a:solidFill>
              </a:rPr>
              <a:pPr eaLnBrk="1" hangingPunct="1"/>
              <a:t>20</a:t>
            </a:fld>
            <a:endParaRPr lang="en-US" altLang="en-US" b="0">
              <a:solidFill>
                <a:schemeClr val="tx1"/>
              </a:solidFill>
            </a:endParaRPr>
          </a:p>
        </p:txBody>
      </p:sp>
      <p:sp>
        <p:nvSpPr>
          <p:cNvPr id="65539" name="Rectangle 2"/>
          <p:cNvSpPr>
            <a:spLocks noGrp="1" noRot="1" noChangeAspect="1" noChangeArrowheads="1" noTextEdit="1"/>
          </p:cNvSpPr>
          <p:nvPr>
            <p:ph type="sldImg"/>
          </p:nvPr>
        </p:nvSpPr>
        <p:spPr>
          <a:xfrm>
            <a:off x="1187450" y="708025"/>
            <a:ext cx="4713288" cy="3535363"/>
          </a:xfrm>
          <a:ln/>
        </p:spPr>
      </p:sp>
      <p:sp>
        <p:nvSpPr>
          <p:cNvPr id="6554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6810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defTabSz="942975" eaLnBrk="0" hangingPunct="0">
              <a:defRPr b="1">
                <a:solidFill>
                  <a:srgbClr val="FF0000"/>
                </a:solidFill>
                <a:latin typeface="Arial" panose="020B0604020202020204" pitchFamily="34" charset="0"/>
                <a:cs typeface="Arial" panose="020B0604020202020204" pitchFamily="34" charset="0"/>
              </a:defRPr>
            </a:lvl1pPr>
            <a:lvl2pPr marL="742950" indent="-285750" defTabSz="942975" eaLnBrk="0" hangingPunct="0">
              <a:defRPr b="1">
                <a:solidFill>
                  <a:srgbClr val="FF0000"/>
                </a:solidFill>
                <a:latin typeface="Arial" panose="020B0604020202020204" pitchFamily="34" charset="0"/>
                <a:cs typeface="Arial" panose="020B0604020202020204" pitchFamily="34" charset="0"/>
              </a:defRPr>
            </a:lvl2pPr>
            <a:lvl3pPr marL="1143000" indent="-228600" defTabSz="942975" eaLnBrk="0" hangingPunct="0">
              <a:defRPr b="1">
                <a:solidFill>
                  <a:srgbClr val="FF0000"/>
                </a:solidFill>
                <a:latin typeface="Arial" panose="020B0604020202020204" pitchFamily="34" charset="0"/>
                <a:cs typeface="Arial" panose="020B0604020202020204" pitchFamily="34" charset="0"/>
              </a:defRPr>
            </a:lvl3pPr>
            <a:lvl4pPr marL="1600200" indent="-228600" defTabSz="942975" eaLnBrk="0" hangingPunct="0">
              <a:defRPr b="1">
                <a:solidFill>
                  <a:srgbClr val="FF0000"/>
                </a:solidFill>
                <a:latin typeface="Arial" panose="020B0604020202020204" pitchFamily="34" charset="0"/>
                <a:cs typeface="Arial" panose="020B0604020202020204" pitchFamily="34" charset="0"/>
              </a:defRPr>
            </a:lvl4pPr>
            <a:lvl5pPr marL="2057400" indent="-228600" defTabSz="942975" eaLnBrk="0" hangingPunct="0">
              <a:defRPr b="1">
                <a:solidFill>
                  <a:srgbClr val="FF0000"/>
                </a:solidFill>
                <a:latin typeface="Arial" panose="020B0604020202020204" pitchFamily="34" charset="0"/>
                <a:cs typeface="Arial" panose="020B0604020202020204" pitchFamily="34" charset="0"/>
              </a:defRPr>
            </a:lvl5pPr>
            <a:lvl6pPr marL="25146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56908F43-57AF-45E8-A8E5-AEE66AF2F5B7}" type="slidenum">
              <a:rPr lang="en-US" altLang="en-US" b="0">
                <a:solidFill>
                  <a:schemeClr val="tx1"/>
                </a:solidFill>
              </a:rPr>
              <a:pPr eaLnBrk="1" hangingPunct="1"/>
              <a:t>21</a:t>
            </a:fld>
            <a:endParaRPr lang="en-US" altLang="en-US" b="0">
              <a:solidFill>
                <a:schemeClr val="tx1"/>
              </a:solidFill>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p:spPr>
        <p:txBody>
          <a:bodyPr/>
          <a:lstStyle/>
          <a:p>
            <a:pPr eaLnBrk="1" hangingPunct="1">
              <a:lnSpc>
                <a:spcPct val="80000"/>
              </a:lnSpc>
            </a:pPr>
            <a:r>
              <a:rPr lang="en-US" altLang="en-US" sz="900" b="1" smtClean="0">
                <a:latin typeface="Arial" panose="020B0604020202020204" pitchFamily="34" charset="0"/>
              </a:rPr>
              <a:t>*Main point:  This is the industry view of Service Registry that provides a metamodel enabling a world class central catalog of valid and approved services that an efficient SOA can leverage across the entire deployment. </a:t>
            </a:r>
          </a:p>
          <a:p>
            <a:pPr lvl="1" eaLnBrk="1" hangingPunct="1">
              <a:lnSpc>
                <a:spcPct val="80000"/>
              </a:lnSpc>
            </a:pPr>
            <a:endParaRPr lang="en-US" altLang="en-US" sz="900" b="1" smtClean="0">
              <a:latin typeface="Arial" panose="020B0604020202020204" pitchFamily="34" charset="0"/>
            </a:endParaRPr>
          </a:p>
          <a:p>
            <a:pPr eaLnBrk="1" hangingPunct="1">
              <a:lnSpc>
                <a:spcPct val="80000"/>
              </a:lnSpc>
            </a:pPr>
            <a:r>
              <a:rPr lang="en-US" altLang="en-US" sz="900" smtClean="0">
                <a:latin typeface="Arial" panose="020B0604020202020204" pitchFamily="34" charset="0"/>
              </a:rPr>
              <a:t>The registry is used to Find, Publish, Manage and Subscribe to services with the assurance that the underlying policies associated with correct usages of these services are enforced and governed. </a:t>
            </a:r>
          </a:p>
          <a:p>
            <a:pPr lvl="1" eaLnBrk="1" hangingPunct="1">
              <a:lnSpc>
                <a:spcPct val="80000"/>
              </a:lnSpc>
            </a:pPr>
            <a:endParaRPr lang="en-US" altLang="en-US" sz="900" b="1" smtClean="0">
              <a:latin typeface="Arial" panose="020B0604020202020204" pitchFamily="34" charset="0"/>
            </a:endParaRPr>
          </a:p>
          <a:p>
            <a:pPr lvl="1" eaLnBrk="1" hangingPunct="1">
              <a:lnSpc>
                <a:spcPct val="80000"/>
              </a:lnSpc>
            </a:pPr>
            <a:r>
              <a:rPr lang="en-US" altLang="en-US" sz="900" b="1" smtClean="0">
                <a:latin typeface="Arial" panose="020B0604020202020204" pitchFamily="34" charset="0"/>
              </a:rPr>
              <a:t>FIND</a:t>
            </a:r>
          </a:p>
          <a:p>
            <a:pPr lvl="2" eaLnBrk="1" hangingPunct="1">
              <a:lnSpc>
                <a:spcPct val="80000"/>
              </a:lnSpc>
            </a:pPr>
            <a:r>
              <a:rPr lang="en-US" altLang="en-US" sz="900" smtClean="0">
                <a:latin typeface="Arial" panose="020B0604020202020204" pitchFamily="34" charset="0"/>
              </a:rPr>
              <a:t>Search/Browse and for services with varying degrees of criteria driven by any metadata associated with the service</a:t>
            </a:r>
          </a:p>
          <a:p>
            <a:pPr lvl="1" eaLnBrk="1" hangingPunct="1">
              <a:lnSpc>
                <a:spcPct val="80000"/>
              </a:lnSpc>
            </a:pPr>
            <a:r>
              <a:rPr lang="en-US" altLang="en-US" sz="900" b="1" smtClean="0">
                <a:latin typeface="Arial" panose="020B0604020202020204" pitchFamily="34" charset="0"/>
              </a:rPr>
              <a:t>PUBLISH</a:t>
            </a:r>
          </a:p>
          <a:p>
            <a:pPr lvl="2" eaLnBrk="1" hangingPunct="1">
              <a:lnSpc>
                <a:spcPct val="80000"/>
              </a:lnSpc>
            </a:pPr>
            <a:r>
              <a:rPr lang="en-US" altLang="en-US" sz="900" smtClean="0">
                <a:latin typeface="Arial" panose="020B0604020202020204" pitchFamily="34" charset="0"/>
              </a:rPr>
              <a:t>Add new services through an approval process to be available and managed in an enterprise-wide scale</a:t>
            </a:r>
          </a:p>
          <a:p>
            <a:pPr lvl="1" eaLnBrk="1" hangingPunct="1">
              <a:lnSpc>
                <a:spcPct val="80000"/>
              </a:lnSpc>
            </a:pPr>
            <a:r>
              <a:rPr lang="en-US" altLang="en-US" sz="900" b="1" smtClean="0">
                <a:latin typeface="Arial" panose="020B0604020202020204" pitchFamily="34" charset="0"/>
              </a:rPr>
              <a:t>SUBSCRIBE</a:t>
            </a:r>
          </a:p>
          <a:p>
            <a:pPr lvl="2" eaLnBrk="1" hangingPunct="1">
              <a:lnSpc>
                <a:spcPct val="80000"/>
              </a:lnSpc>
            </a:pPr>
            <a:r>
              <a:rPr lang="en-US" altLang="en-US" sz="900" smtClean="0">
                <a:latin typeface="Arial" panose="020B0604020202020204" pitchFamily="34" charset="0"/>
              </a:rPr>
              <a:t>Register to listen to any changes to the metadata associated with the services</a:t>
            </a:r>
          </a:p>
          <a:p>
            <a:pPr lvl="1" eaLnBrk="1" hangingPunct="1">
              <a:lnSpc>
                <a:spcPct val="80000"/>
              </a:lnSpc>
            </a:pPr>
            <a:r>
              <a:rPr lang="en-US" altLang="en-US" sz="900" b="1" smtClean="0">
                <a:latin typeface="Arial" panose="020B0604020202020204" pitchFamily="34" charset="0"/>
              </a:rPr>
              <a:t>MANAGE</a:t>
            </a:r>
          </a:p>
          <a:p>
            <a:pPr lvl="2" eaLnBrk="1" hangingPunct="1">
              <a:lnSpc>
                <a:spcPct val="80000"/>
              </a:lnSpc>
            </a:pPr>
            <a:r>
              <a:rPr lang="en-US" altLang="en-US" sz="900" smtClean="0">
                <a:latin typeface="Arial" panose="020B0604020202020204" pitchFamily="34" charset="0"/>
              </a:rPr>
              <a:t>Provide customizable processes to manage the lifecycle </a:t>
            </a:r>
          </a:p>
          <a:p>
            <a:pPr lvl="2" eaLnBrk="1" hangingPunct="1">
              <a:lnSpc>
                <a:spcPct val="80000"/>
              </a:lnSpc>
            </a:pPr>
            <a:r>
              <a:rPr lang="en-US" altLang="en-US" sz="900" smtClean="0">
                <a:latin typeface="Arial" panose="020B0604020202020204" pitchFamily="34" charset="0"/>
              </a:rPr>
              <a:t>of services in the registry enabling access control, promote / retire and analyze changes to services through impact analysis</a:t>
            </a:r>
          </a:p>
          <a:p>
            <a:pPr lvl="2" eaLnBrk="1" hangingPunct="1">
              <a:lnSpc>
                <a:spcPct val="80000"/>
              </a:lnSpc>
            </a:pPr>
            <a:endParaRPr lang="en-US" altLang="en-US" sz="900" smtClean="0">
              <a:latin typeface="Arial" panose="020B0604020202020204" pitchFamily="34" charset="0"/>
            </a:endParaRPr>
          </a:p>
          <a:p>
            <a:pPr lvl="2" eaLnBrk="1" hangingPunct="1">
              <a:lnSpc>
                <a:spcPct val="80000"/>
              </a:lnSpc>
            </a:pPr>
            <a:r>
              <a:rPr lang="en-US" altLang="en-US" sz="900" smtClean="0">
                <a:latin typeface="Arial" panose="020B0604020202020204" pitchFamily="34" charset="0"/>
              </a:rPr>
              <a:t>Customers have the capability of the service repository storing basic SOA entities such as WSDL and interaction using UDDI today in what could be viewed as first generation registry. Increasingly, the SOA deployments will involve generation and management of more varieties of entities such as XML Schemas, BPEL definitions, invocation policy terms, service component definitions, service entity relationships etc. We intend to extend our capability in this area to provide service registry capability within SOA foundation offering. Project “Moped” is our effort to leverage the rich technology assets in this space and build the next generation service registry to support a wide range of requirements including the ability to publish, find, subscribe to, execute, manage, and administer services, with the rich interaction model that our customers will benefit from. An early technology preview will be available in Q1 2006. We are publishing details, including technical white papers and the broader interaction models in this space.</a:t>
            </a:r>
          </a:p>
          <a:p>
            <a:pPr eaLnBrk="1" hangingPunct="1">
              <a:lnSpc>
                <a:spcPct val="80000"/>
              </a:lnSpc>
            </a:pPr>
            <a:endParaRPr lang="en-US" altLang="en-US" sz="900" smtClean="0">
              <a:latin typeface="Arial" panose="020B0604020202020204" pitchFamily="34" charset="0"/>
            </a:endParaRPr>
          </a:p>
          <a:p>
            <a:pPr eaLnBrk="1" hangingPunct="1">
              <a:lnSpc>
                <a:spcPct val="80000"/>
              </a:lnSpc>
            </a:pPr>
            <a:endParaRPr lang="en-US" altLang="en-US" sz="1000" smtClean="0">
              <a:latin typeface="Arial" panose="020B0604020202020204" pitchFamily="34" charset="0"/>
            </a:endParaRPr>
          </a:p>
        </p:txBody>
      </p:sp>
    </p:spTree>
    <p:extLst>
      <p:ext uri="{BB962C8B-B14F-4D97-AF65-F5344CB8AC3E}">
        <p14:creationId xmlns:p14="http://schemas.microsoft.com/office/powerpoint/2010/main" val="458934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defTabSz="942975" eaLnBrk="0" hangingPunct="0">
              <a:defRPr b="1">
                <a:solidFill>
                  <a:srgbClr val="FF0000"/>
                </a:solidFill>
                <a:latin typeface="Arial" panose="020B0604020202020204" pitchFamily="34" charset="0"/>
                <a:cs typeface="Arial" panose="020B0604020202020204" pitchFamily="34" charset="0"/>
              </a:defRPr>
            </a:lvl1pPr>
            <a:lvl2pPr marL="742950" indent="-285750" defTabSz="942975" eaLnBrk="0" hangingPunct="0">
              <a:defRPr b="1">
                <a:solidFill>
                  <a:srgbClr val="FF0000"/>
                </a:solidFill>
                <a:latin typeface="Arial" panose="020B0604020202020204" pitchFamily="34" charset="0"/>
                <a:cs typeface="Arial" panose="020B0604020202020204" pitchFamily="34" charset="0"/>
              </a:defRPr>
            </a:lvl2pPr>
            <a:lvl3pPr marL="1143000" indent="-228600" defTabSz="942975" eaLnBrk="0" hangingPunct="0">
              <a:defRPr b="1">
                <a:solidFill>
                  <a:srgbClr val="FF0000"/>
                </a:solidFill>
                <a:latin typeface="Arial" panose="020B0604020202020204" pitchFamily="34" charset="0"/>
                <a:cs typeface="Arial" panose="020B0604020202020204" pitchFamily="34" charset="0"/>
              </a:defRPr>
            </a:lvl3pPr>
            <a:lvl4pPr marL="1600200" indent="-228600" defTabSz="942975" eaLnBrk="0" hangingPunct="0">
              <a:defRPr b="1">
                <a:solidFill>
                  <a:srgbClr val="FF0000"/>
                </a:solidFill>
                <a:latin typeface="Arial" panose="020B0604020202020204" pitchFamily="34" charset="0"/>
                <a:cs typeface="Arial" panose="020B0604020202020204" pitchFamily="34" charset="0"/>
              </a:defRPr>
            </a:lvl4pPr>
            <a:lvl5pPr marL="2057400" indent="-228600" defTabSz="942975" eaLnBrk="0" hangingPunct="0">
              <a:defRPr b="1">
                <a:solidFill>
                  <a:srgbClr val="FF0000"/>
                </a:solidFill>
                <a:latin typeface="Arial" panose="020B0604020202020204" pitchFamily="34" charset="0"/>
                <a:cs typeface="Arial" panose="020B0604020202020204" pitchFamily="34" charset="0"/>
              </a:defRPr>
            </a:lvl5pPr>
            <a:lvl6pPr marL="25146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48C13A24-65CC-4FC7-8FB5-22CA296D71C2}" type="slidenum">
              <a:rPr lang="en-US" altLang="en-US" b="0">
                <a:solidFill>
                  <a:schemeClr val="tx1"/>
                </a:solidFill>
              </a:rPr>
              <a:pPr eaLnBrk="1" hangingPunct="1"/>
              <a:t>31</a:t>
            </a:fld>
            <a:endParaRPr lang="en-US" altLang="en-US" b="0">
              <a:solidFill>
                <a:schemeClr val="tx1"/>
              </a:solidFill>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98104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lvl1pPr defTabSz="942975" eaLnBrk="0" hangingPunct="0">
              <a:defRPr b="1">
                <a:solidFill>
                  <a:srgbClr val="FF0000"/>
                </a:solidFill>
                <a:latin typeface="Arial" panose="020B0604020202020204" pitchFamily="34" charset="0"/>
                <a:cs typeface="Arial" panose="020B0604020202020204" pitchFamily="34" charset="0"/>
              </a:defRPr>
            </a:lvl1pPr>
            <a:lvl2pPr marL="742950" indent="-285750" defTabSz="942975" eaLnBrk="0" hangingPunct="0">
              <a:defRPr b="1">
                <a:solidFill>
                  <a:srgbClr val="FF0000"/>
                </a:solidFill>
                <a:latin typeface="Arial" panose="020B0604020202020204" pitchFamily="34" charset="0"/>
                <a:cs typeface="Arial" panose="020B0604020202020204" pitchFamily="34" charset="0"/>
              </a:defRPr>
            </a:lvl2pPr>
            <a:lvl3pPr marL="1143000" indent="-228600" defTabSz="942975" eaLnBrk="0" hangingPunct="0">
              <a:defRPr b="1">
                <a:solidFill>
                  <a:srgbClr val="FF0000"/>
                </a:solidFill>
                <a:latin typeface="Arial" panose="020B0604020202020204" pitchFamily="34" charset="0"/>
                <a:cs typeface="Arial" panose="020B0604020202020204" pitchFamily="34" charset="0"/>
              </a:defRPr>
            </a:lvl3pPr>
            <a:lvl4pPr marL="1600200" indent="-228600" defTabSz="942975" eaLnBrk="0" hangingPunct="0">
              <a:defRPr b="1">
                <a:solidFill>
                  <a:srgbClr val="FF0000"/>
                </a:solidFill>
                <a:latin typeface="Arial" panose="020B0604020202020204" pitchFamily="34" charset="0"/>
                <a:cs typeface="Arial" panose="020B0604020202020204" pitchFamily="34" charset="0"/>
              </a:defRPr>
            </a:lvl4pPr>
            <a:lvl5pPr marL="2057400" indent="-228600" defTabSz="942975" eaLnBrk="0" hangingPunct="0">
              <a:defRPr b="1">
                <a:solidFill>
                  <a:srgbClr val="FF0000"/>
                </a:solidFill>
                <a:latin typeface="Arial" panose="020B0604020202020204" pitchFamily="34" charset="0"/>
                <a:cs typeface="Arial" panose="020B0604020202020204" pitchFamily="34" charset="0"/>
              </a:defRPr>
            </a:lvl5pPr>
            <a:lvl6pPr marL="25146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123280B4-C23C-4577-BA80-7BEF10450A9C}" type="slidenum">
              <a:rPr lang="en-US" altLang="en-US" b="0">
                <a:solidFill>
                  <a:schemeClr val="tx1"/>
                </a:solidFill>
              </a:rPr>
              <a:pPr eaLnBrk="1" hangingPunct="1"/>
              <a:t>2</a:t>
            </a:fld>
            <a:endParaRPr lang="en-US" altLang="en-US" b="0">
              <a:solidFill>
                <a:schemeClr val="tx1"/>
              </a:solidFill>
            </a:endParaRPr>
          </a:p>
        </p:txBody>
      </p:sp>
      <p:sp>
        <p:nvSpPr>
          <p:cNvPr id="45059" name="Rectangle 2"/>
          <p:cNvSpPr>
            <a:spLocks noGrp="1" noRot="1" noChangeAspect="1" noChangeArrowheads="1" noTextEdit="1"/>
          </p:cNvSpPr>
          <p:nvPr>
            <p:ph type="sldImg"/>
          </p:nvPr>
        </p:nvSpPr>
        <p:spPr>
          <a:xfrm>
            <a:off x="1189038" y="708025"/>
            <a:ext cx="4713287" cy="3535363"/>
          </a:xfrm>
          <a:ln/>
        </p:spPr>
      </p:sp>
      <p:sp>
        <p:nvSpPr>
          <p:cNvPr id="45060" name="Rectangle 3"/>
          <p:cNvSpPr>
            <a:spLocks noGrp="1" noChangeArrowheads="1"/>
          </p:cNvSpPr>
          <p:nvPr>
            <p:ph type="body" idx="1"/>
          </p:nvPr>
        </p:nvSpPr>
        <p:spPr>
          <a:xfrm>
            <a:off x="708025" y="4479925"/>
            <a:ext cx="5670550" cy="4241800"/>
          </a:xfrm>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231445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lvl1pPr defTabSz="942975" eaLnBrk="0" hangingPunct="0">
              <a:defRPr b="1">
                <a:solidFill>
                  <a:srgbClr val="FF0000"/>
                </a:solidFill>
                <a:latin typeface="Arial" panose="020B0604020202020204" pitchFamily="34" charset="0"/>
                <a:cs typeface="Arial" panose="020B0604020202020204" pitchFamily="34" charset="0"/>
              </a:defRPr>
            </a:lvl1pPr>
            <a:lvl2pPr marL="742950" indent="-285750" defTabSz="942975" eaLnBrk="0" hangingPunct="0">
              <a:defRPr b="1">
                <a:solidFill>
                  <a:srgbClr val="FF0000"/>
                </a:solidFill>
                <a:latin typeface="Arial" panose="020B0604020202020204" pitchFamily="34" charset="0"/>
                <a:cs typeface="Arial" panose="020B0604020202020204" pitchFamily="34" charset="0"/>
              </a:defRPr>
            </a:lvl2pPr>
            <a:lvl3pPr marL="1143000" indent="-228600" defTabSz="942975" eaLnBrk="0" hangingPunct="0">
              <a:defRPr b="1">
                <a:solidFill>
                  <a:srgbClr val="FF0000"/>
                </a:solidFill>
                <a:latin typeface="Arial" panose="020B0604020202020204" pitchFamily="34" charset="0"/>
                <a:cs typeface="Arial" panose="020B0604020202020204" pitchFamily="34" charset="0"/>
              </a:defRPr>
            </a:lvl3pPr>
            <a:lvl4pPr marL="1600200" indent="-228600" defTabSz="942975" eaLnBrk="0" hangingPunct="0">
              <a:defRPr b="1">
                <a:solidFill>
                  <a:srgbClr val="FF0000"/>
                </a:solidFill>
                <a:latin typeface="Arial" panose="020B0604020202020204" pitchFamily="34" charset="0"/>
                <a:cs typeface="Arial" panose="020B0604020202020204" pitchFamily="34" charset="0"/>
              </a:defRPr>
            </a:lvl4pPr>
            <a:lvl5pPr marL="2057400" indent="-228600" defTabSz="942975" eaLnBrk="0" hangingPunct="0">
              <a:defRPr b="1">
                <a:solidFill>
                  <a:srgbClr val="FF0000"/>
                </a:solidFill>
                <a:latin typeface="Arial" panose="020B0604020202020204" pitchFamily="34" charset="0"/>
                <a:cs typeface="Arial" panose="020B0604020202020204" pitchFamily="34" charset="0"/>
              </a:defRPr>
            </a:lvl5pPr>
            <a:lvl6pPr marL="25146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D3D5C362-7503-4123-ABBA-753B4DF11EC2}" type="slidenum">
              <a:rPr lang="en-US" altLang="en-US" b="0">
                <a:solidFill>
                  <a:schemeClr val="tx1"/>
                </a:solidFill>
              </a:rPr>
              <a:pPr eaLnBrk="1" hangingPunct="1"/>
              <a:t>8</a:t>
            </a:fld>
            <a:endParaRPr lang="en-US" altLang="en-US" b="0">
              <a:solidFill>
                <a:schemeClr val="tx1"/>
              </a:solidFill>
            </a:endParaRPr>
          </a:p>
        </p:txBody>
      </p:sp>
      <p:sp>
        <p:nvSpPr>
          <p:cNvPr id="46083" name="Rectangle 2"/>
          <p:cNvSpPr>
            <a:spLocks noGrp="1" noRot="1" noChangeAspect="1" noChangeArrowheads="1" noTextEdit="1"/>
          </p:cNvSpPr>
          <p:nvPr>
            <p:ph type="sldImg"/>
          </p:nvPr>
        </p:nvSpPr>
        <p:spPr>
          <a:xfrm>
            <a:off x="1187450" y="708025"/>
            <a:ext cx="4713288" cy="3535363"/>
          </a:xfrm>
          <a:ln/>
        </p:spPr>
      </p:sp>
      <p:sp>
        <p:nvSpPr>
          <p:cNvPr id="46084" name="Rectangle 3"/>
          <p:cNvSpPr>
            <a:spLocks noGrp="1" noChangeArrowheads="1"/>
          </p:cNvSpPr>
          <p:nvPr>
            <p:ph type="body" idx="1"/>
          </p:nvPr>
        </p:nvSpPr>
        <p:spPr>
          <a:xfrm>
            <a:off x="708025" y="4481513"/>
            <a:ext cx="5670550" cy="4243387"/>
          </a:xfrm>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139886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lvl1pPr defTabSz="942975" eaLnBrk="0" hangingPunct="0">
              <a:defRPr b="1">
                <a:solidFill>
                  <a:srgbClr val="FF0000"/>
                </a:solidFill>
                <a:latin typeface="Arial" panose="020B0604020202020204" pitchFamily="34" charset="0"/>
                <a:cs typeface="Arial" panose="020B0604020202020204" pitchFamily="34" charset="0"/>
              </a:defRPr>
            </a:lvl1pPr>
            <a:lvl2pPr marL="742950" indent="-285750" defTabSz="942975" eaLnBrk="0" hangingPunct="0">
              <a:defRPr b="1">
                <a:solidFill>
                  <a:srgbClr val="FF0000"/>
                </a:solidFill>
                <a:latin typeface="Arial" panose="020B0604020202020204" pitchFamily="34" charset="0"/>
                <a:cs typeface="Arial" panose="020B0604020202020204" pitchFamily="34" charset="0"/>
              </a:defRPr>
            </a:lvl2pPr>
            <a:lvl3pPr marL="1143000" indent="-228600" defTabSz="942975" eaLnBrk="0" hangingPunct="0">
              <a:defRPr b="1">
                <a:solidFill>
                  <a:srgbClr val="FF0000"/>
                </a:solidFill>
                <a:latin typeface="Arial" panose="020B0604020202020204" pitchFamily="34" charset="0"/>
                <a:cs typeface="Arial" panose="020B0604020202020204" pitchFamily="34" charset="0"/>
              </a:defRPr>
            </a:lvl3pPr>
            <a:lvl4pPr marL="1600200" indent="-228600" defTabSz="942975" eaLnBrk="0" hangingPunct="0">
              <a:defRPr b="1">
                <a:solidFill>
                  <a:srgbClr val="FF0000"/>
                </a:solidFill>
                <a:latin typeface="Arial" panose="020B0604020202020204" pitchFamily="34" charset="0"/>
                <a:cs typeface="Arial" panose="020B0604020202020204" pitchFamily="34" charset="0"/>
              </a:defRPr>
            </a:lvl4pPr>
            <a:lvl5pPr marL="2057400" indent="-228600" defTabSz="942975" eaLnBrk="0" hangingPunct="0">
              <a:defRPr b="1">
                <a:solidFill>
                  <a:srgbClr val="FF0000"/>
                </a:solidFill>
                <a:latin typeface="Arial" panose="020B0604020202020204" pitchFamily="34" charset="0"/>
                <a:cs typeface="Arial" panose="020B0604020202020204" pitchFamily="34" charset="0"/>
              </a:defRPr>
            </a:lvl5pPr>
            <a:lvl6pPr marL="25146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96501FA6-7912-443C-B69E-D9B91FBE893B}" type="slidenum">
              <a:rPr lang="en-US" altLang="en-US" b="0">
                <a:solidFill>
                  <a:schemeClr val="tx1"/>
                </a:solidFill>
              </a:rPr>
              <a:pPr eaLnBrk="1" hangingPunct="1"/>
              <a:t>9</a:t>
            </a:fld>
            <a:endParaRPr lang="en-US" altLang="en-US" b="0">
              <a:solidFill>
                <a:schemeClr val="tx1"/>
              </a:solidFill>
            </a:endParaRPr>
          </a:p>
        </p:txBody>
      </p:sp>
      <p:sp>
        <p:nvSpPr>
          <p:cNvPr id="47107" name="Rectangle 2"/>
          <p:cNvSpPr>
            <a:spLocks noGrp="1" noRot="1" noChangeAspect="1" noChangeArrowheads="1" noTextEdit="1"/>
          </p:cNvSpPr>
          <p:nvPr>
            <p:ph type="sldImg"/>
          </p:nvPr>
        </p:nvSpPr>
        <p:spPr>
          <a:xfrm>
            <a:off x="1187450" y="708025"/>
            <a:ext cx="4713288" cy="3535363"/>
          </a:xfrm>
          <a:ln/>
        </p:spPr>
      </p:sp>
      <p:sp>
        <p:nvSpPr>
          <p:cNvPr id="47108" name="Rectangle 3"/>
          <p:cNvSpPr>
            <a:spLocks noGrp="1" noChangeArrowheads="1"/>
          </p:cNvSpPr>
          <p:nvPr>
            <p:ph type="body" idx="1"/>
          </p:nvPr>
        </p:nvSpPr>
        <p:spPr>
          <a:xfrm>
            <a:off x="708025" y="4481513"/>
            <a:ext cx="5670550" cy="4243387"/>
          </a:xfrm>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686484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defTabSz="942975" eaLnBrk="0" hangingPunct="0">
              <a:defRPr b="1">
                <a:solidFill>
                  <a:srgbClr val="FF0000"/>
                </a:solidFill>
                <a:latin typeface="Arial" panose="020B0604020202020204" pitchFamily="34" charset="0"/>
                <a:cs typeface="Arial" panose="020B0604020202020204" pitchFamily="34" charset="0"/>
              </a:defRPr>
            </a:lvl1pPr>
            <a:lvl2pPr marL="742950" indent="-285750" defTabSz="942975" eaLnBrk="0" hangingPunct="0">
              <a:defRPr b="1">
                <a:solidFill>
                  <a:srgbClr val="FF0000"/>
                </a:solidFill>
                <a:latin typeface="Arial" panose="020B0604020202020204" pitchFamily="34" charset="0"/>
                <a:cs typeface="Arial" panose="020B0604020202020204" pitchFamily="34" charset="0"/>
              </a:defRPr>
            </a:lvl2pPr>
            <a:lvl3pPr marL="1143000" indent="-228600" defTabSz="942975" eaLnBrk="0" hangingPunct="0">
              <a:defRPr b="1">
                <a:solidFill>
                  <a:srgbClr val="FF0000"/>
                </a:solidFill>
                <a:latin typeface="Arial" panose="020B0604020202020204" pitchFamily="34" charset="0"/>
                <a:cs typeface="Arial" panose="020B0604020202020204" pitchFamily="34" charset="0"/>
              </a:defRPr>
            </a:lvl3pPr>
            <a:lvl4pPr marL="1600200" indent="-228600" defTabSz="942975" eaLnBrk="0" hangingPunct="0">
              <a:defRPr b="1">
                <a:solidFill>
                  <a:srgbClr val="FF0000"/>
                </a:solidFill>
                <a:latin typeface="Arial" panose="020B0604020202020204" pitchFamily="34" charset="0"/>
                <a:cs typeface="Arial" panose="020B0604020202020204" pitchFamily="34" charset="0"/>
              </a:defRPr>
            </a:lvl4pPr>
            <a:lvl5pPr marL="2057400" indent="-228600" defTabSz="942975" eaLnBrk="0" hangingPunct="0">
              <a:defRPr b="1">
                <a:solidFill>
                  <a:srgbClr val="FF0000"/>
                </a:solidFill>
                <a:latin typeface="Arial" panose="020B0604020202020204" pitchFamily="34" charset="0"/>
                <a:cs typeface="Arial" panose="020B0604020202020204" pitchFamily="34" charset="0"/>
              </a:defRPr>
            </a:lvl5pPr>
            <a:lvl6pPr marL="25146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3085430B-2E0C-4D52-B8DE-C4510119D88C}" type="slidenum">
              <a:rPr lang="en-US" altLang="en-US" b="0">
                <a:solidFill>
                  <a:schemeClr val="tx1"/>
                </a:solidFill>
              </a:rPr>
              <a:pPr eaLnBrk="1" hangingPunct="1"/>
              <a:t>10</a:t>
            </a:fld>
            <a:endParaRPr lang="en-US" altLang="en-US" b="0">
              <a:solidFill>
                <a:schemeClr val="tx1"/>
              </a:solidFill>
            </a:endParaRPr>
          </a:p>
        </p:txBody>
      </p:sp>
      <p:sp>
        <p:nvSpPr>
          <p:cNvPr id="49155" name="Rectangle 2"/>
          <p:cNvSpPr>
            <a:spLocks noGrp="1" noRot="1" noChangeAspect="1" noChangeArrowheads="1" noTextEdit="1"/>
          </p:cNvSpPr>
          <p:nvPr>
            <p:ph type="sldImg"/>
          </p:nvPr>
        </p:nvSpPr>
        <p:spPr>
          <a:xfrm>
            <a:off x="1189038" y="708025"/>
            <a:ext cx="4713287" cy="3535363"/>
          </a:xfrm>
          <a:ln/>
        </p:spPr>
      </p:sp>
      <p:sp>
        <p:nvSpPr>
          <p:cNvPr id="49156" name="Rectangle 3"/>
          <p:cNvSpPr>
            <a:spLocks noGrp="1" noChangeArrowheads="1"/>
          </p:cNvSpPr>
          <p:nvPr>
            <p:ph type="body" idx="1"/>
          </p:nvPr>
        </p:nvSpPr>
        <p:spPr>
          <a:xfrm>
            <a:off x="706438" y="4479925"/>
            <a:ext cx="5673725" cy="4243388"/>
          </a:xfrm>
          <a:noFill/>
        </p:spPr>
        <p:txBody>
          <a:bodyPr/>
          <a:lstStyle/>
          <a:p>
            <a:pPr lvl="1" eaLnBrk="1" hangingPunct="1"/>
            <a:r>
              <a:rPr lang="en-US" altLang="en-US" sz="800" b="1" dirty="0" smtClean="0">
                <a:latin typeface="Arial" panose="020B0604020202020204" pitchFamily="34" charset="0"/>
              </a:rPr>
              <a:t>Main Point:  Services are repeatable business tasks.  Business processes are a series of services snapped together like building blocks.  SOA is an architectural style that makes this possible</a:t>
            </a:r>
          </a:p>
          <a:p>
            <a:pPr lvl="1" eaLnBrk="1" hangingPunct="1"/>
            <a:r>
              <a:rPr lang="en-US" altLang="en-US" sz="800" dirty="0" smtClean="0">
                <a:latin typeface="Arial" panose="020B0604020202020204" pitchFamily="34" charset="0"/>
              </a:rPr>
              <a:t>As Gartner says - SOA impacts every aspect of IT and Business. It touches everything that a company does. </a:t>
            </a:r>
          </a:p>
          <a:p>
            <a:pPr lvl="1" eaLnBrk="1" hangingPunct="1"/>
            <a:r>
              <a:rPr lang="en-US" altLang="en-US" sz="800" dirty="0" smtClean="0">
                <a:latin typeface="Arial" panose="020B0604020202020204" pitchFamily="34" charset="0"/>
              </a:rPr>
              <a:t>Let’s start by looking at some base-line definitions so we’re all talking about in the same terms.</a:t>
            </a:r>
          </a:p>
          <a:p>
            <a:pPr lvl="2" eaLnBrk="1" hangingPunct="1">
              <a:buFontTx/>
              <a:buChar char="•"/>
            </a:pPr>
            <a:r>
              <a:rPr lang="en-US" altLang="en-US" sz="800" dirty="0" smtClean="0">
                <a:latin typeface="Arial" panose="020B0604020202020204" pitchFamily="34" charset="0"/>
              </a:rPr>
              <a:t>First of all, what is a service?  &lt;read definition&gt; It’s important to stress that we’re talking about a part of a business process here.  Don’t think about software or IT.  Think about what your company does on a day to day basis and break those business processes up into repeatable business tasks or components.  If you look at the graphic in the middle, this is the analogy of </a:t>
            </a:r>
            <a:r>
              <a:rPr lang="en-US" altLang="en-US" sz="800" b="1" dirty="0" smtClean="0">
                <a:latin typeface="Arial" panose="020B0604020202020204" pitchFamily="34" charset="0"/>
              </a:rPr>
              <a:t>Puzzle pieces </a:t>
            </a:r>
            <a:r>
              <a:rPr lang="en-US" altLang="en-US" sz="800" dirty="0" smtClean="0">
                <a:latin typeface="Arial" panose="020B0604020202020204" pitchFamily="34" charset="0"/>
              </a:rPr>
              <a:t>joining together to build a picture.  Services are the puzzle pieces and they are joined together into a business process.</a:t>
            </a:r>
          </a:p>
          <a:p>
            <a:pPr lvl="2" eaLnBrk="1" hangingPunct="1">
              <a:buFontTx/>
              <a:buChar char="•"/>
            </a:pPr>
            <a:r>
              <a:rPr lang="en-US" altLang="en-US" sz="800" dirty="0" smtClean="0">
                <a:latin typeface="Arial" panose="020B0604020202020204" pitchFamily="34" charset="0"/>
              </a:rPr>
              <a:t>So SOA is just an IT architectural style that supports integrating your business as linked services. SOA makes it easy to join together decoupled business services into a cohesive</a:t>
            </a:r>
            <a:r>
              <a:rPr lang="en-US" altLang="en-US" sz="800" baseline="0" dirty="0" smtClean="0">
                <a:latin typeface="Arial" panose="020B0604020202020204" pitchFamily="34" charset="0"/>
              </a:rPr>
              <a:t> </a:t>
            </a:r>
            <a:r>
              <a:rPr lang="en-US" altLang="en-US" sz="800" dirty="0" smtClean="0">
                <a:latin typeface="Arial" panose="020B0604020202020204" pitchFamily="34" charset="0"/>
              </a:rPr>
              <a:t>business process just like joining together a puzzle.</a:t>
            </a:r>
          </a:p>
          <a:p>
            <a:pPr lvl="2" eaLnBrk="1" hangingPunct="1">
              <a:buFontTx/>
              <a:buChar char="•"/>
            </a:pPr>
            <a:endParaRPr lang="en-US" altLang="en-US" sz="800" dirty="0" smtClean="0">
              <a:latin typeface="Arial" panose="020B0604020202020204" pitchFamily="34" charset="0"/>
            </a:endParaRPr>
          </a:p>
        </p:txBody>
      </p:sp>
    </p:spTree>
    <p:extLst>
      <p:ext uri="{BB962C8B-B14F-4D97-AF65-F5344CB8AC3E}">
        <p14:creationId xmlns:p14="http://schemas.microsoft.com/office/powerpoint/2010/main" val="1940075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defTabSz="942975" eaLnBrk="0" hangingPunct="0">
              <a:defRPr b="1">
                <a:solidFill>
                  <a:srgbClr val="FF0000"/>
                </a:solidFill>
                <a:latin typeface="Arial" panose="020B0604020202020204" pitchFamily="34" charset="0"/>
                <a:cs typeface="Arial" panose="020B0604020202020204" pitchFamily="34" charset="0"/>
              </a:defRPr>
            </a:lvl1pPr>
            <a:lvl2pPr marL="742950" indent="-285750" defTabSz="942975" eaLnBrk="0" hangingPunct="0">
              <a:defRPr b="1">
                <a:solidFill>
                  <a:srgbClr val="FF0000"/>
                </a:solidFill>
                <a:latin typeface="Arial" panose="020B0604020202020204" pitchFamily="34" charset="0"/>
                <a:cs typeface="Arial" panose="020B0604020202020204" pitchFamily="34" charset="0"/>
              </a:defRPr>
            </a:lvl2pPr>
            <a:lvl3pPr marL="1143000" indent="-228600" defTabSz="942975" eaLnBrk="0" hangingPunct="0">
              <a:defRPr b="1">
                <a:solidFill>
                  <a:srgbClr val="FF0000"/>
                </a:solidFill>
                <a:latin typeface="Arial" panose="020B0604020202020204" pitchFamily="34" charset="0"/>
                <a:cs typeface="Arial" panose="020B0604020202020204" pitchFamily="34" charset="0"/>
              </a:defRPr>
            </a:lvl3pPr>
            <a:lvl4pPr marL="1600200" indent="-228600" defTabSz="942975" eaLnBrk="0" hangingPunct="0">
              <a:defRPr b="1">
                <a:solidFill>
                  <a:srgbClr val="FF0000"/>
                </a:solidFill>
                <a:latin typeface="Arial" panose="020B0604020202020204" pitchFamily="34" charset="0"/>
                <a:cs typeface="Arial" panose="020B0604020202020204" pitchFamily="34" charset="0"/>
              </a:defRPr>
            </a:lvl4pPr>
            <a:lvl5pPr marL="2057400" indent="-228600" defTabSz="942975" eaLnBrk="0" hangingPunct="0">
              <a:defRPr b="1">
                <a:solidFill>
                  <a:srgbClr val="FF0000"/>
                </a:solidFill>
                <a:latin typeface="Arial" panose="020B0604020202020204" pitchFamily="34" charset="0"/>
                <a:cs typeface="Arial" panose="020B0604020202020204" pitchFamily="34" charset="0"/>
              </a:defRPr>
            </a:lvl5pPr>
            <a:lvl6pPr marL="25146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15D4AD52-D17B-4DE6-A03B-8E82CDD25143}" type="slidenum">
              <a:rPr lang="en-US" altLang="en-US" b="0">
                <a:solidFill>
                  <a:schemeClr val="tx1"/>
                </a:solidFill>
              </a:rPr>
              <a:pPr eaLnBrk="1" hangingPunct="1"/>
              <a:t>13</a:t>
            </a:fld>
            <a:endParaRPr lang="en-US" altLang="en-US" b="0">
              <a:solidFill>
                <a:schemeClr val="tx1"/>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524004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defTabSz="942975" eaLnBrk="0" hangingPunct="0">
              <a:defRPr b="1">
                <a:solidFill>
                  <a:srgbClr val="FF0000"/>
                </a:solidFill>
                <a:latin typeface="Arial" panose="020B0604020202020204" pitchFamily="34" charset="0"/>
                <a:cs typeface="Arial" panose="020B0604020202020204" pitchFamily="34" charset="0"/>
              </a:defRPr>
            </a:lvl1pPr>
            <a:lvl2pPr marL="742950" indent="-285750" defTabSz="942975" eaLnBrk="0" hangingPunct="0">
              <a:defRPr b="1">
                <a:solidFill>
                  <a:srgbClr val="FF0000"/>
                </a:solidFill>
                <a:latin typeface="Arial" panose="020B0604020202020204" pitchFamily="34" charset="0"/>
                <a:cs typeface="Arial" panose="020B0604020202020204" pitchFamily="34" charset="0"/>
              </a:defRPr>
            </a:lvl2pPr>
            <a:lvl3pPr marL="1143000" indent="-228600" defTabSz="942975" eaLnBrk="0" hangingPunct="0">
              <a:defRPr b="1">
                <a:solidFill>
                  <a:srgbClr val="FF0000"/>
                </a:solidFill>
                <a:latin typeface="Arial" panose="020B0604020202020204" pitchFamily="34" charset="0"/>
                <a:cs typeface="Arial" panose="020B0604020202020204" pitchFamily="34" charset="0"/>
              </a:defRPr>
            </a:lvl3pPr>
            <a:lvl4pPr marL="1600200" indent="-228600" defTabSz="942975" eaLnBrk="0" hangingPunct="0">
              <a:defRPr b="1">
                <a:solidFill>
                  <a:srgbClr val="FF0000"/>
                </a:solidFill>
                <a:latin typeface="Arial" panose="020B0604020202020204" pitchFamily="34" charset="0"/>
                <a:cs typeface="Arial" panose="020B0604020202020204" pitchFamily="34" charset="0"/>
              </a:defRPr>
            </a:lvl4pPr>
            <a:lvl5pPr marL="2057400" indent="-228600" defTabSz="942975" eaLnBrk="0" hangingPunct="0">
              <a:defRPr b="1">
                <a:solidFill>
                  <a:srgbClr val="FF0000"/>
                </a:solidFill>
                <a:latin typeface="Arial" panose="020B0604020202020204" pitchFamily="34" charset="0"/>
                <a:cs typeface="Arial" panose="020B0604020202020204" pitchFamily="34" charset="0"/>
              </a:defRPr>
            </a:lvl5pPr>
            <a:lvl6pPr marL="25146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06AE5A49-FB51-4CAF-B74E-4187B419E88F}" type="slidenum">
              <a:rPr lang="en-US" altLang="en-US" b="0">
                <a:solidFill>
                  <a:schemeClr val="tx1"/>
                </a:solidFill>
              </a:rPr>
              <a:pPr eaLnBrk="1" hangingPunct="1"/>
              <a:t>14</a:t>
            </a:fld>
            <a:endParaRPr lang="en-US" altLang="en-US" b="0">
              <a:solidFill>
                <a:schemeClr val="tx1"/>
              </a:solidFill>
            </a:endParaRPr>
          </a:p>
        </p:txBody>
      </p:sp>
      <p:sp>
        <p:nvSpPr>
          <p:cNvPr id="60419" name="Rectangle 2"/>
          <p:cNvSpPr>
            <a:spLocks noGrp="1" noRot="1" noChangeAspect="1" noChangeArrowheads="1" noTextEdit="1"/>
          </p:cNvSpPr>
          <p:nvPr>
            <p:ph type="sldImg"/>
          </p:nvPr>
        </p:nvSpPr>
        <p:spPr>
          <a:xfrm>
            <a:off x="1185863" y="706438"/>
            <a:ext cx="4714875" cy="3535362"/>
          </a:xfrm>
          <a:ln/>
        </p:spPr>
      </p:sp>
      <p:sp>
        <p:nvSpPr>
          <p:cNvPr id="60420" name="Rectangle 3"/>
          <p:cNvSpPr>
            <a:spLocks noGrp="1" noChangeArrowheads="1"/>
          </p:cNvSpPr>
          <p:nvPr>
            <p:ph type="body" idx="1"/>
          </p:nvPr>
        </p:nvSpPr>
        <p:spPr>
          <a:xfrm>
            <a:off x="709613" y="4479925"/>
            <a:ext cx="5667375" cy="4243388"/>
          </a:xfrm>
          <a:noFill/>
        </p:spPr>
        <p:txBody>
          <a:bodyPr/>
          <a:lstStyle/>
          <a:p>
            <a:pPr eaLnBrk="1" hangingPunct="1"/>
            <a:r>
              <a:rPr lang="en-US" altLang="en-US" smtClean="0">
                <a:latin typeface="Arial" panose="020B0604020202020204" pitchFamily="34" charset="0"/>
              </a:rPr>
              <a:t>One of the imporant “styles” of integration we address with SOA is Data Intedration, which often amounts to virtualization of the data  This virtualization shows up in two ways:</a:t>
            </a:r>
          </a:p>
          <a:p>
            <a:pPr eaLnBrk="1" hangingPunct="1"/>
            <a:endParaRPr lang="en-US" altLang="en-US" smtClean="0">
              <a:latin typeface="Arial" panose="020B0604020202020204" pitchFamily="34" charset="0"/>
            </a:endParaRPr>
          </a:p>
          <a:p>
            <a:pPr eaLnBrk="1" hangingPunct="1"/>
            <a:r>
              <a:rPr lang="en-US" altLang="en-US" b="1" smtClean="0">
                <a:latin typeface="Arial" panose="020B0604020202020204" pitchFamily="34" charset="0"/>
              </a:rPr>
              <a:t> - Publication</a:t>
            </a:r>
            <a:r>
              <a:rPr lang="en-US" altLang="en-US" smtClean="0">
                <a:latin typeface="Arial" panose="020B0604020202020204" pitchFamily="34" charset="0"/>
              </a:rPr>
              <a:t> of data as a service.</a:t>
            </a:r>
          </a:p>
          <a:p>
            <a:pPr eaLnBrk="1" hangingPunct="1"/>
            <a:endParaRPr lang="en-US" altLang="en-US" smtClean="0">
              <a:latin typeface="Arial" panose="020B0604020202020204" pitchFamily="34" charset="0"/>
            </a:endParaRPr>
          </a:p>
          <a:p>
            <a:pPr eaLnBrk="1" hangingPunct="1"/>
            <a:r>
              <a:rPr lang="en-US" altLang="en-US" smtClean="0">
                <a:latin typeface="Arial" panose="020B0604020202020204" pitchFamily="34" charset="0"/>
              </a:rPr>
              <a:t> - </a:t>
            </a:r>
            <a:r>
              <a:rPr lang="en-US" altLang="en-US" b="1" smtClean="0">
                <a:latin typeface="Arial" panose="020B0604020202020204" pitchFamily="34" charset="0"/>
              </a:rPr>
              <a:t>Consumption</a:t>
            </a:r>
            <a:r>
              <a:rPr lang="en-US" altLang="en-US" smtClean="0">
                <a:latin typeface="Arial" panose="020B0604020202020204" pitchFamily="34" charset="0"/>
              </a:rPr>
              <a:t> of the data via a service.  By virtualizing the data, we can create custom views of the data to make it more meaningful.  Thus the user (requestor) of this data will retrieve the data based on a logical view, rather than the physical layout of the data – which may actually exist in several data sources.  The user doesn’t have to know where the data actually exists, or in what form.  Consider a logical record of a customer that may be made up of pieces of data from several sources, including basic cust data, active orders, order history, factory or warehouse locations, etc.  As new requirements emerge, new data views can be created, and the data consumed via a service request.  (much easier programming model)</a:t>
            </a:r>
          </a:p>
        </p:txBody>
      </p:sp>
    </p:spTree>
    <p:extLst>
      <p:ext uri="{BB962C8B-B14F-4D97-AF65-F5344CB8AC3E}">
        <p14:creationId xmlns:p14="http://schemas.microsoft.com/office/powerpoint/2010/main" val="2531030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defTabSz="942975" eaLnBrk="0" hangingPunct="0">
              <a:defRPr b="1">
                <a:solidFill>
                  <a:srgbClr val="FF0000"/>
                </a:solidFill>
                <a:latin typeface="Arial" panose="020B0604020202020204" pitchFamily="34" charset="0"/>
                <a:cs typeface="Arial" panose="020B0604020202020204" pitchFamily="34" charset="0"/>
              </a:defRPr>
            </a:lvl1pPr>
            <a:lvl2pPr marL="742950" indent="-285750" defTabSz="942975" eaLnBrk="0" hangingPunct="0">
              <a:defRPr b="1">
                <a:solidFill>
                  <a:srgbClr val="FF0000"/>
                </a:solidFill>
                <a:latin typeface="Arial" panose="020B0604020202020204" pitchFamily="34" charset="0"/>
                <a:cs typeface="Arial" panose="020B0604020202020204" pitchFamily="34" charset="0"/>
              </a:defRPr>
            </a:lvl2pPr>
            <a:lvl3pPr marL="1143000" indent="-228600" defTabSz="942975" eaLnBrk="0" hangingPunct="0">
              <a:defRPr b="1">
                <a:solidFill>
                  <a:srgbClr val="FF0000"/>
                </a:solidFill>
                <a:latin typeface="Arial" panose="020B0604020202020204" pitchFamily="34" charset="0"/>
                <a:cs typeface="Arial" panose="020B0604020202020204" pitchFamily="34" charset="0"/>
              </a:defRPr>
            </a:lvl3pPr>
            <a:lvl4pPr marL="1600200" indent="-228600" defTabSz="942975" eaLnBrk="0" hangingPunct="0">
              <a:defRPr b="1">
                <a:solidFill>
                  <a:srgbClr val="FF0000"/>
                </a:solidFill>
                <a:latin typeface="Arial" panose="020B0604020202020204" pitchFamily="34" charset="0"/>
                <a:cs typeface="Arial" panose="020B0604020202020204" pitchFamily="34" charset="0"/>
              </a:defRPr>
            </a:lvl4pPr>
            <a:lvl5pPr marL="2057400" indent="-228600" defTabSz="942975" eaLnBrk="0" hangingPunct="0">
              <a:defRPr b="1">
                <a:solidFill>
                  <a:srgbClr val="FF0000"/>
                </a:solidFill>
                <a:latin typeface="Arial" panose="020B0604020202020204" pitchFamily="34" charset="0"/>
                <a:cs typeface="Arial" panose="020B0604020202020204" pitchFamily="34" charset="0"/>
              </a:defRPr>
            </a:lvl5pPr>
            <a:lvl6pPr marL="25146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defTabSz="9429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7023DEF7-E081-4825-97ED-678D58CCFFCF}" type="slidenum">
              <a:rPr lang="en-US" altLang="en-US" b="0">
                <a:solidFill>
                  <a:schemeClr val="tx1"/>
                </a:solidFill>
              </a:rPr>
              <a:pPr eaLnBrk="1" hangingPunct="1"/>
              <a:t>15</a:t>
            </a:fld>
            <a:endParaRPr lang="en-US" altLang="en-US" b="0">
              <a:solidFill>
                <a:schemeClr val="tx1"/>
              </a:solidFill>
            </a:endParaRPr>
          </a:p>
        </p:txBody>
      </p:sp>
      <p:sp>
        <p:nvSpPr>
          <p:cNvPr id="61443" name="Rectangle 2"/>
          <p:cNvSpPr>
            <a:spLocks noGrp="1" noRot="1" noChangeAspect="1" noChangeArrowheads="1" noTextEdit="1"/>
          </p:cNvSpPr>
          <p:nvPr>
            <p:ph type="sldImg"/>
          </p:nvPr>
        </p:nvSpPr>
        <p:spPr>
          <a:xfrm>
            <a:off x="1187450" y="708025"/>
            <a:ext cx="4716463" cy="3536950"/>
          </a:xfrm>
          <a:ln/>
        </p:spPr>
      </p:sp>
      <p:sp>
        <p:nvSpPr>
          <p:cNvPr id="61444" name="Rectangle 3"/>
          <p:cNvSpPr>
            <a:spLocks noGrp="1" noChangeArrowheads="1"/>
          </p:cNvSpPr>
          <p:nvPr>
            <p:ph type="body" idx="1"/>
          </p:nvPr>
        </p:nvSpPr>
        <p:spPr>
          <a:xfrm>
            <a:off x="708025" y="4478338"/>
            <a:ext cx="5670550" cy="4243387"/>
          </a:xfrm>
          <a:noFill/>
        </p:spPr>
        <p:txBody>
          <a:bodyPr/>
          <a:lstStyle/>
          <a:p>
            <a:pPr marL="228600" indent="-228600" eaLnBrk="1" hangingPunct="1">
              <a:lnSpc>
                <a:spcPct val="110000"/>
              </a:lnSpc>
              <a:spcBef>
                <a:spcPct val="50000"/>
              </a:spcBef>
              <a:spcAft>
                <a:spcPct val="30000"/>
              </a:spcAft>
            </a:pPr>
            <a:r>
              <a:rPr lang="en-US" altLang="en-US" b="1" smtClean="0">
                <a:solidFill>
                  <a:srgbClr val="000000"/>
                </a:solidFill>
                <a:latin typeface="Arial" panose="020B0604020202020204" pitchFamily="34" charset="0"/>
              </a:rPr>
              <a:t>Slide Objective:</a:t>
            </a:r>
          </a:p>
          <a:p>
            <a:pPr marL="228600" indent="-228600" eaLnBrk="1" hangingPunct="1">
              <a:lnSpc>
                <a:spcPct val="110000"/>
              </a:lnSpc>
              <a:spcBef>
                <a:spcPct val="50000"/>
              </a:spcBef>
              <a:spcAft>
                <a:spcPct val="30000"/>
              </a:spcAft>
            </a:pPr>
            <a:r>
              <a:rPr lang="en-US" altLang="en-US" smtClean="0">
                <a:solidFill>
                  <a:srgbClr val="000000"/>
                </a:solidFill>
                <a:latin typeface="Arial" panose="020B0604020202020204" pitchFamily="34" charset="0"/>
              </a:rPr>
              <a:t>To define ESB and talk about various functionalities.  </a:t>
            </a:r>
          </a:p>
          <a:p>
            <a:pPr marL="228600" indent="-228600" eaLnBrk="1" hangingPunct="1">
              <a:lnSpc>
                <a:spcPct val="110000"/>
              </a:lnSpc>
              <a:spcBef>
                <a:spcPct val="50000"/>
              </a:spcBef>
              <a:spcAft>
                <a:spcPct val="30000"/>
              </a:spcAft>
            </a:pPr>
            <a:endParaRPr lang="en-US" altLang="en-US" smtClean="0">
              <a:solidFill>
                <a:srgbClr val="000000"/>
              </a:solidFill>
              <a:latin typeface="Arial" panose="020B0604020202020204" pitchFamily="34" charset="0"/>
            </a:endParaRPr>
          </a:p>
          <a:p>
            <a:pPr marL="228600" indent="-228600" eaLnBrk="1" hangingPunct="1">
              <a:lnSpc>
                <a:spcPct val="110000"/>
              </a:lnSpc>
              <a:spcBef>
                <a:spcPct val="50000"/>
              </a:spcBef>
              <a:spcAft>
                <a:spcPct val="30000"/>
              </a:spcAft>
            </a:pPr>
            <a:r>
              <a:rPr lang="en-US" altLang="en-US" b="1" smtClean="0">
                <a:solidFill>
                  <a:srgbClr val="000000"/>
                </a:solidFill>
                <a:latin typeface="Arial" panose="020B0604020202020204" pitchFamily="34" charset="0"/>
              </a:rPr>
              <a:t>Details</a:t>
            </a:r>
          </a:p>
          <a:p>
            <a:pPr marL="228600" indent="-228600" eaLnBrk="1" hangingPunct="1">
              <a:lnSpc>
                <a:spcPct val="110000"/>
              </a:lnSpc>
              <a:spcBef>
                <a:spcPct val="50000"/>
              </a:spcBef>
              <a:spcAft>
                <a:spcPct val="30000"/>
              </a:spcAft>
            </a:pPr>
            <a:r>
              <a:rPr lang="en-US" altLang="en-US" smtClean="0">
                <a:solidFill>
                  <a:srgbClr val="000000"/>
                </a:solidFill>
                <a:latin typeface="Arial" panose="020B0604020202020204" pitchFamily="34" charset="0"/>
              </a:rPr>
              <a:t>An enterprise service bus gives you the flexible connectivity infrastructure you need for integrating applications and services to power your SOA</a:t>
            </a:r>
          </a:p>
          <a:p>
            <a:pPr marL="228600" indent="-228600" eaLnBrk="1" hangingPunct="1">
              <a:lnSpc>
                <a:spcPct val="110000"/>
              </a:lnSpc>
              <a:spcBef>
                <a:spcPct val="50000"/>
              </a:spcBef>
              <a:spcAft>
                <a:spcPct val="30000"/>
              </a:spcAft>
            </a:pPr>
            <a:endParaRPr lang="en-US" altLang="en-US" smtClean="0">
              <a:solidFill>
                <a:srgbClr val="000000"/>
              </a:solidFill>
              <a:latin typeface="Arial" panose="020B0604020202020204" pitchFamily="34" charset="0"/>
            </a:endParaRPr>
          </a:p>
          <a:p>
            <a:pPr marL="228600" indent="-228600" eaLnBrk="1" hangingPunct="1">
              <a:lnSpc>
                <a:spcPct val="110000"/>
              </a:lnSpc>
              <a:spcBef>
                <a:spcPct val="50000"/>
              </a:spcBef>
              <a:spcAft>
                <a:spcPct val="30000"/>
              </a:spcAft>
            </a:pPr>
            <a:r>
              <a:rPr lang="en-US" altLang="en-US" smtClean="0">
                <a:solidFill>
                  <a:srgbClr val="000000"/>
                </a:solidFill>
                <a:latin typeface="Arial" panose="020B0604020202020204" pitchFamily="34" charset="0"/>
              </a:rPr>
              <a:t>It handles ROUTING of messages between services</a:t>
            </a:r>
          </a:p>
          <a:p>
            <a:pPr marL="228600" indent="-228600" eaLnBrk="1" hangingPunct="1">
              <a:lnSpc>
                <a:spcPct val="90000"/>
              </a:lnSpc>
              <a:spcBef>
                <a:spcPct val="0"/>
              </a:spcBef>
              <a:buFont typeface="Wingdings 3" panose="05040102010807070707" pitchFamily="18" charset="2"/>
              <a:buNone/>
            </a:pPr>
            <a:r>
              <a:rPr lang="en-US" altLang="en-US" sz="1100" smtClean="0">
                <a:solidFill>
                  <a:srgbClr val="006699"/>
                </a:solidFill>
                <a:latin typeface="Arial" panose="020B0604020202020204" pitchFamily="34" charset="0"/>
              </a:rPr>
              <a:t>CONVERTING</a:t>
            </a:r>
            <a:r>
              <a:rPr lang="en-US" altLang="en-US" sz="1100" smtClean="0">
                <a:solidFill>
                  <a:srgbClr val="000000"/>
                </a:solidFill>
                <a:latin typeface="Arial" panose="020B0604020202020204" pitchFamily="34" charset="0"/>
              </a:rPr>
              <a:t> transport protocols between requestor and service</a:t>
            </a:r>
          </a:p>
          <a:p>
            <a:pPr marL="228600" indent="-228600" eaLnBrk="1" hangingPunct="1">
              <a:lnSpc>
                <a:spcPct val="110000"/>
              </a:lnSpc>
              <a:spcBef>
                <a:spcPct val="50000"/>
              </a:spcBef>
              <a:spcAft>
                <a:spcPct val="30000"/>
              </a:spcAft>
            </a:pPr>
            <a:r>
              <a:rPr lang="en-US" altLang="en-US" sz="1100" smtClean="0">
                <a:solidFill>
                  <a:srgbClr val="006699"/>
                </a:solidFill>
                <a:latin typeface="Arial" panose="020B0604020202020204" pitchFamily="34" charset="0"/>
              </a:rPr>
              <a:t>TRANSFORMING</a:t>
            </a:r>
            <a:r>
              <a:rPr lang="en-US" altLang="en-US" sz="1100" smtClean="0">
                <a:solidFill>
                  <a:srgbClr val="000000"/>
                </a:solidFill>
                <a:latin typeface="Arial" panose="020B0604020202020204" pitchFamily="34" charset="0"/>
              </a:rPr>
              <a:t> message format between requestor and service</a:t>
            </a:r>
          </a:p>
          <a:p>
            <a:pPr marL="228600" indent="-228600" eaLnBrk="1" hangingPunct="1">
              <a:lnSpc>
                <a:spcPct val="90000"/>
              </a:lnSpc>
              <a:spcBef>
                <a:spcPct val="0"/>
              </a:spcBef>
              <a:buFont typeface="Wingdings 3" panose="05040102010807070707" pitchFamily="18" charset="2"/>
              <a:buNone/>
            </a:pPr>
            <a:r>
              <a:rPr lang="en-US" altLang="en-US" sz="1100" smtClean="0">
                <a:solidFill>
                  <a:srgbClr val="006699"/>
                </a:solidFill>
                <a:latin typeface="Arial" panose="020B0604020202020204" pitchFamily="34" charset="0"/>
              </a:rPr>
              <a:t>HANDLING</a:t>
            </a:r>
            <a:r>
              <a:rPr lang="en-US" altLang="en-US" sz="1100" smtClean="0">
                <a:solidFill>
                  <a:srgbClr val="000000"/>
                </a:solidFill>
                <a:latin typeface="Arial" panose="020B0604020202020204" pitchFamily="34" charset="0"/>
              </a:rPr>
              <a:t> business events from disparate sources</a:t>
            </a:r>
          </a:p>
          <a:p>
            <a:pPr marL="228600" indent="-228600" eaLnBrk="1" hangingPunct="1">
              <a:lnSpc>
                <a:spcPct val="110000"/>
              </a:lnSpc>
              <a:spcBef>
                <a:spcPct val="50000"/>
              </a:spcBef>
              <a:spcAft>
                <a:spcPct val="30000"/>
              </a:spcAft>
            </a:pPr>
            <a:endParaRPr lang="en-US" altLang="en-US" sz="1100" smtClean="0">
              <a:solidFill>
                <a:srgbClr val="000000"/>
              </a:solidFill>
              <a:latin typeface="Arial" panose="020B0604020202020204" pitchFamily="34" charset="0"/>
            </a:endParaRPr>
          </a:p>
          <a:p>
            <a:pPr marL="228600" indent="-228600" eaLnBrk="1" hangingPunct="1">
              <a:lnSpc>
                <a:spcPct val="110000"/>
              </a:lnSpc>
              <a:spcBef>
                <a:spcPct val="50000"/>
              </a:spcBef>
              <a:spcAft>
                <a:spcPct val="30000"/>
              </a:spcAft>
            </a:pPr>
            <a:endParaRPr lang="en-US" altLang="en-US" b="1" smtClean="0">
              <a:solidFill>
                <a:srgbClr val="000000"/>
              </a:solidFill>
              <a:latin typeface="Arial" panose="020B0604020202020204" pitchFamily="34" charset="0"/>
            </a:endParaRPr>
          </a:p>
        </p:txBody>
      </p:sp>
    </p:spTree>
    <p:extLst>
      <p:ext uri="{BB962C8B-B14F-4D97-AF65-F5344CB8AC3E}">
        <p14:creationId xmlns:p14="http://schemas.microsoft.com/office/powerpoint/2010/main" val="3480474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7C83F0-7467-4B3C-9B41-7CDCEB63A960}" type="slidenum">
              <a:rPr lang="en-US" altLang="en-US" smtClean="0"/>
              <a:pPr/>
              <a:t>16</a:t>
            </a:fld>
            <a:endParaRPr lang="en-US" altLang="en-US"/>
          </a:p>
        </p:txBody>
      </p:sp>
    </p:spTree>
    <p:extLst>
      <p:ext uri="{BB962C8B-B14F-4D97-AF65-F5344CB8AC3E}">
        <p14:creationId xmlns:p14="http://schemas.microsoft.com/office/powerpoint/2010/main" val="3972217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7771637D-8B76-4258-89F4-705CFD0BABF1}" type="datetime1">
              <a:rPr lang="en-US" smtClean="0"/>
              <a:pPr>
                <a:defRPr/>
              </a:pPr>
              <a:t>3/21/2015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E34648CF-E7BA-44A4-A515-5858E8A1845F}" type="slidenum">
              <a:rPr lang="en-US" altLang="en-US" smtClean="0"/>
              <a:pPr/>
              <a:t>‹#›</a:t>
            </a:fld>
            <a:endParaRPr lang="en-US" altLang="en-US"/>
          </a:p>
        </p:txBody>
      </p:sp>
    </p:spTree>
    <p:extLst>
      <p:ext uri="{BB962C8B-B14F-4D97-AF65-F5344CB8AC3E}">
        <p14:creationId xmlns:p14="http://schemas.microsoft.com/office/powerpoint/2010/main" val="351691728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D6C380DA-3964-4597-8EC4-687F16ED3FF8}" type="datetime1">
              <a:rPr lang="en-US" smtClean="0"/>
              <a:pPr>
                <a:defRPr/>
              </a:pPr>
              <a:t>3/21/2015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BFDE6E8D-2A25-4096-84B0-6A2695512D13}" type="slidenum">
              <a:rPr lang="en-US" altLang="en-US" smtClean="0"/>
              <a:pPr/>
              <a:t>‹#›</a:t>
            </a:fld>
            <a:endParaRPr lang="en-US" altLang="en-US"/>
          </a:p>
        </p:txBody>
      </p:sp>
    </p:spTree>
    <p:extLst>
      <p:ext uri="{BB962C8B-B14F-4D97-AF65-F5344CB8AC3E}">
        <p14:creationId xmlns:p14="http://schemas.microsoft.com/office/powerpoint/2010/main" val="262238557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D6C380DA-3964-4597-8EC4-687F16ED3FF8}" type="datetime1">
              <a:rPr lang="en-US" smtClean="0"/>
              <a:pPr>
                <a:defRPr/>
              </a:pPr>
              <a:t>3/21/2015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BFDE6E8D-2A25-4096-84B0-6A2695512D13}" type="slidenum">
              <a:rPr lang="en-US" altLang="en-US" smtClean="0"/>
              <a:pPr/>
              <a:t>‹#›</a:t>
            </a:fld>
            <a:endParaRPr lang="en-US"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800053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D6C380DA-3964-4597-8EC4-687F16ED3FF8}" type="datetime1">
              <a:rPr lang="en-US" smtClean="0"/>
              <a:pPr>
                <a:defRPr/>
              </a:pPr>
              <a:t>3/21/2015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BFDE6E8D-2A25-4096-84B0-6A2695512D13}" type="slidenum">
              <a:rPr lang="en-US" altLang="en-US" smtClean="0"/>
              <a:pPr/>
              <a:t>‹#›</a:t>
            </a:fld>
            <a:endParaRPr lang="en-US" altLang="en-US"/>
          </a:p>
        </p:txBody>
      </p:sp>
    </p:spTree>
    <p:extLst>
      <p:ext uri="{BB962C8B-B14F-4D97-AF65-F5344CB8AC3E}">
        <p14:creationId xmlns:p14="http://schemas.microsoft.com/office/powerpoint/2010/main" val="64298901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D6C380DA-3964-4597-8EC4-687F16ED3FF8}" type="datetime1">
              <a:rPr lang="en-US" smtClean="0"/>
              <a:pPr>
                <a:defRPr/>
              </a:pPr>
              <a:t>3/21/2015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BFDE6E8D-2A25-4096-84B0-6A2695512D13}" type="slidenum">
              <a:rPr lang="en-US" altLang="en-US" smtClean="0"/>
              <a:pPr/>
              <a:t>‹#›</a:t>
            </a:fld>
            <a:endParaRPr lang="en-US" alt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5856622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D6C380DA-3964-4597-8EC4-687F16ED3FF8}" type="datetime1">
              <a:rPr lang="en-US" smtClean="0"/>
              <a:pPr>
                <a:defRPr/>
              </a:pPr>
              <a:t>3/21/2015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BFDE6E8D-2A25-4096-84B0-6A2695512D13}" type="slidenum">
              <a:rPr lang="en-US" altLang="en-US" smtClean="0"/>
              <a:pPr/>
              <a:t>‹#›</a:t>
            </a:fld>
            <a:endParaRPr lang="en-US" altLang="en-US"/>
          </a:p>
        </p:txBody>
      </p:sp>
    </p:spTree>
    <p:extLst>
      <p:ext uri="{BB962C8B-B14F-4D97-AF65-F5344CB8AC3E}">
        <p14:creationId xmlns:p14="http://schemas.microsoft.com/office/powerpoint/2010/main" val="194076611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5B90FD4D-78D4-416A-BEAE-779BCD36B8AC}" type="datetime1">
              <a:rPr lang="en-US" smtClean="0"/>
              <a:pPr>
                <a:defRPr/>
              </a:pPr>
              <a:t>3/21/2015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B09CD463-69E6-4F2B-B162-B1E0F1450E73}" type="slidenum">
              <a:rPr lang="en-US" altLang="en-US" smtClean="0"/>
              <a:pPr/>
              <a:t>‹#›</a:t>
            </a:fld>
            <a:endParaRPr lang="en-US" altLang="en-US"/>
          </a:p>
        </p:txBody>
      </p:sp>
    </p:spTree>
    <p:extLst>
      <p:ext uri="{BB962C8B-B14F-4D97-AF65-F5344CB8AC3E}">
        <p14:creationId xmlns:p14="http://schemas.microsoft.com/office/powerpoint/2010/main" val="1660322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CB6C848E-295C-4FE4-94CC-74D16C332739}" type="datetime1">
              <a:rPr lang="en-US" smtClean="0"/>
              <a:pPr>
                <a:defRPr/>
              </a:pPr>
              <a:t>3/21/2015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AF04BC85-8C1D-4E1C-A2C6-0F56A275EE6D}" type="slidenum">
              <a:rPr lang="en-US" altLang="en-US" smtClean="0"/>
              <a:pPr/>
              <a:t>‹#›</a:t>
            </a:fld>
            <a:endParaRPr lang="en-US" altLang="en-US"/>
          </a:p>
        </p:txBody>
      </p:sp>
    </p:spTree>
    <p:extLst>
      <p:ext uri="{BB962C8B-B14F-4D97-AF65-F5344CB8AC3E}">
        <p14:creationId xmlns:p14="http://schemas.microsoft.com/office/powerpoint/2010/main" val="36428307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4186120" name="Rectangle 8"/>
          <p:cNvSpPr>
            <a:spLocks noGrp="1" noChangeArrowheads="1"/>
          </p:cNvSpPr>
          <p:nvPr>
            <p:ph type="subTitle" idx="1"/>
          </p:nvPr>
        </p:nvSpPr>
        <p:spPr bwMode="black">
          <a:xfrm>
            <a:off x="1443038" y="3773488"/>
            <a:ext cx="6400800" cy="998537"/>
          </a:xfrm>
        </p:spPr>
        <p:txBody>
          <a:bodyPr/>
          <a:lstStyle>
            <a:lvl1pPr marL="0" indent="0">
              <a:lnSpc>
                <a:spcPct val="90000"/>
              </a:lnSpc>
              <a:spcBef>
                <a:spcPct val="0"/>
              </a:spcBef>
              <a:spcAft>
                <a:spcPct val="0"/>
              </a:spcAft>
              <a:buFont typeface="Wingdings" pitchFamily="2" charset="2"/>
              <a:buNone/>
              <a:defRPr b="1"/>
            </a:lvl1pPr>
          </a:lstStyle>
          <a:p>
            <a:pPr lvl="0"/>
            <a:r>
              <a:rPr lang="en-US" noProof="0" smtClean="0"/>
              <a:t>Click to edit Master subtitle style</a:t>
            </a:r>
          </a:p>
        </p:txBody>
      </p:sp>
    </p:spTree>
    <p:extLst>
      <p:ext uri="{BB962C8B-B14F-4D97-AF65-F5344CB8AC3E}">
        <p14:creationId xmlns:p14="http://schemas.microsoft.com/office/powerpoint/2010/main" val="149722147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8DE6B9D3-1E14-46B6-A989-261E1BEE6730}" type="datetime1">
              <a:rPr lang="en-US" smtClean="0"/>
              <a:pPr>
                <a:defRPr/>
              </a:pPr>
              <a:t>3/21/2015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727E5F4F-86D9-4B3D-A311-960F17CE97D2}" type="slidenum">
              <a:rPr lang="en-US" altLang="en-US" smtClean="0"/>
              <a:pPr/>
              <a:t>‹#›</a:t>
            </a:fld>
            <a:endParaRPr lang="en-US" altLang="en-US"/>
          </a:p>
        </p:txBody>
      </p:sp>
    </p:spTree>
    <p:extLst>
      <p:ext uri="{BB962C8B-B14F-4D97-AF65-F5344CB8AC3E}">
        <p14:creationId xmlns:p14="http://schemas.microsoft.com/office/powerpoint/2010/main" val="3393630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C0C52B9D-8CF6-4D37-AD2E-A3025D70222A}" type="datetime1">
              <a:rPr lang="en-US" smtClean="0"/>
              <a:pPr>
                <a:defRPr/>
              </a:pPr>
              <a:t>3/21/2015</a:t>
            </a:fld>
            <a:endParaRPr lang="en-US" dirty="0"/>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fld id="{9B180C4B-1A91-424B-8370-3CF420BB69DE}" type="slidenum">
              <a:rPr lang="en-US" altLang="en-US" smtClean="0"/>
              <a:pPr/>
              <a:t>‹#›</a:t>
            </a:fld>
            <a:endParaRPr lang="en-US" altLang="en-US"/>
          </a:p>
        </p:txBody>
      </p:sp>
    </p:spTree>
    <p:extLst>
      <p:ext uri="{BB962C8B-B14F-4D97-AF65-F5344CB8AC3E}">
        <p14:creationId xmlns:p14="http://schemas.microsoft.com/office/powerpoint/2010/main" val="129750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AB9EA715-8581-4162-9D3B-C901DD0CA166}" type="datetime1">
              <a:rPr lang="en-US" smtClean="0"/>
              <a:pPr>
                <a:defRPr/>
              </a:pPr>
              <a:t>3/21/2015</a:t>
            </a:fld>
            <a:endParaRPr lang="en-US" dirty="0"/>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86B771FE-F6CC-4D45-8C57-EB4130EF94C8}" type="slidenum">
              <a:rPr lang="en-US" altLang="en-US" smtClean="0"/>
              <a:pPr/>
              <a:t>‹#›</a:t>
            </a:fld>
            <a:endParaRPr lang="en-US" altLang="en-US"/>
          </a:p>
        </p:txBody>
      </p:sp>
    </p:spTree>
    <p:extLst>
      <p:ext uri="{BB962C8B-B14F-4D97-AF65-F5344CB8AC3E}">
        <p14:creationId xmlns:p14="http://schemas.microsoft.com/office/powerpoint/2010/main" val="3920098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83864719-4536-49C0-8955-90A2B4DE269B}" type="datetime1">
              <a:rPr lang="en-US" smtClean="0"/>
              <a:pPr>
                <a:defRPr/>
              </a:pPr>
              <a:t>3/21/2015</a:t>
            </a:fld>
            <a:endParaRPr lang="en-US" dirty="0"/>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fld id="{5EAC2325-CFE9-47E1-841E-B6464A60056D}" type="slidenum">
              <a:rPr lang="en-US" altLang="en-US" smtClean="0"/>
              <a:pPr/>
              <a:t>‹#›</a:t>
            </a:fld>
            <a:endParaRPr lang="en-US" altLang="en-US"/>
          </a:p>
        </p:txBody>
      </p:sp>
    </p:spTree>
    <p:extLst>
      <p:ext uri="{BB962C8B-B14F-4D97-AF65-F5344CB8AC3E}">
        <p14:creationId xmlns:p14="http://schemas.microsoft.com/office/powerpoint/2010/main" val="2534776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4CD180BA-F0E1-4F42-9969-CE1047EF749A}" type="datetime1">
              <a:rPr lang="en-US" smtClean="0"/>
              <a:pPr>
                <a:defRPr/>
              </a:pPr>
              <a:t>3/21/2015</a:t>
            </a:fld>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B5F68AE9-59C9-4E13-9E83-D3D2A3A755DD}" type="slidenum">
              <a:rPr lang="en-US" altLang="en-US" smtClean="0"/>
              <a:pPr/>
              <a:t>‹#›</a:t>
            </a:fld>
            <a:endParaRPr lang="en-US" altLang="en-US"/>
          </a:p>
        </p:txBody>
      </p:sp>
    </p:spTree>
    <p:extLst>
      <p:ext uri="{BB962C8B-B14F-4D97-AF65-F5344CB8AC3E}">
        <p14:creationId xmlns:p14="http://schemas.microsoft.com/office/powerpoint/2010/main" val="599757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83F26867-FAF5-4B31-9B0E-F21A06844880}" type="datetime1">
              <a:rPr lang="en-US" smtClean="0"/>
              <a:pPr>
                <a:defRPr/>
              </a:pPr>
              <a:t>3/21/2015</a:t>
            </a:fld>
            <a:endParaRPr lang="en-US" dirty="0"/>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fld id="{6D935419-ABC0-4A4A-8C49-8B7F41D9ACDF}" type="slidenum">
              <a:rPr lang="en-US" altLang="en-US" smtClean="0"/>
              <a:pPr/>
              <a:t>‹#›</a:t>
            </a:fld>
            <a:endParaRPr lang="en-US" altLang="en-US"/>
          </a:p>
        </p:txBody>
      </p:sp>
    </p:spTree>
    <p:extLst>
      <p:ext uri="{BB962C8B-B14F-4D97-AF65-F5344CB8AC3E}">
        <p14:creationId xmlns:p14="http://schemas.microsoft.com/office/powerpoint/2010/main" val="2570481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94186718-74CA-40BA-8FB0-660C295C779F}" type="datetime1">
              <a:rPr lang="en-US" smtClean="0"/>
              <a:pPr>
                <a:defRPr/>
              </a:pPr>
              <a:t>3/21/2015</a:t>
            </a:fld>
            <a:endParaRPr lang="en-US" dirty="0"/>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64E9550D-8368-4BE9-8385-1F096CA925C3}" type="slidenum">
              <a:rPr lang="en-US" altLang="en-US" smtClean="0"/>
              <a:pPr/>
              <a:t>‹#›</a:t>
            </a:fld>
            <a:endParaRPr lang="en-US" altLang="en-US"/>
          </a:p>
        </p:txBody>
      </p:sp>
    </p:spTree>
    <p:extLst>
      <p:ext uri="{BB962C8B-B14F-4D97-AF65-F5344CB8AC3E}">
        <p14:creationId xmlns:p14="http://schemas.microsoft.com/office/powerpoint/2010/main" val="1814243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1E40FC0A-FBE9-4C2B-AFEC-1EF2272DA846}" type="datetime1">
              <a:rPr lang="en-US" smtClean="0"/>
              <a:pPr>
                <a:defRPr/>
              </a:pPr>
              <a:t>3/21/2015</a:t>
            </a:fld>
            <a:endParaRPr lang="en-US" dirty="0"/>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fld id="{E14C87EC-B3F9-4E93-BFFF-F5EFCC88E5B5}" type="slidenum">
              <a:rPr lang="en-US" altLang="en-US" smtClean="0"/>
              <a:pPr/>
              <a:t>‹#›</a:t>
            </a:fld>
            <a:endParaRPr lang="en-US" altLang="en-US"/>
          </a:p>
        </p:txBody>
      </p:sp>
    </p:spTree>
    <p:extLst>
      <p:ext uri="{BB962C8B-B14F-4D97-AF65-F5344CB8AC3E}">
        <p14:creationId xmlns:p14="http://schemas.microsoft.com/office/powerpoint/2010/main" val="2601666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D6C380DA-3964-4597-8EC4-687F16ED3FF8}" type="datetime1">
              <a:rPr lang="en-US" smtClean="0"/>
              <a:pPr>
                <a:defRPr/>
              </a:pPr>
              <a:t>3/21/2015</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BFDE6E8D-2A25-4096-84B0-6A2695512D13}" type="slidenum">
              <a:rPr lang="en-US" altLang="en-US" smtClean="0"/>
              <a:pPr/>
              <a:t>‹#›</a:t>
            </a:fld>
            <a:endParaRPr lang="en-US" altLang="en-US"/>
          </a:p>
        </p:txBody>
      </p:sp>
    </p:spTree>
    <p:extLst>
      <p:ext uri="{BB962C8B-B14F-4D97-AF65-F5344CB8AC3E}">
        <p14:creationId xmlns:p14="http://schemas.microsoft.com/office/powerpoint/2010/main" val="1124993365"/>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8.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www.linkedin.com/in/jayashbaugh" TargetMode="External"/><Relationship Id="rId2" Type="http://schemas.openxmlformats.org/officeDocument/2006/relationships/hyperlink" Target="mailto:Jay.Ashbaugh@valoremconsulting.com" TargetMode="Externa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3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jpeg"/><Relationship Id="rId3" Type="http://schemas.openxmlformats.org/officeDocument/2006/relationships/notesSlide" Target="../notesSlides/notesSlide13.xml"/><Relationship Id="rId7" Type="http://schemas.openxmlformats.org/officeDocument/2006/relationships/image" Target="../media/image73.jpeg"/><Relationship Id="rId12" Type="http://schemas.openxmlformats.org/officeDocument/2006/relationships/image" Target="../media/image78.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72.jpeg"/><Relationship Id="rId11" Type="http://schemas.openxmlformats.org/officeDocument/2006/relationships/image" Target="../media/image77.jpeg"/><Relationship Id="rId5" Type="http://schemas.openxmlformats.org/officeDocument/2006/relationships/image" Target="../media/image71.wmf"/><Relationship Id="rId10" Type="http://schemas.openxmlformats.org/officeDocument/2006/relationships/image" Target="../media/image76.png"/><Relationship Id="rId4" Type="http://schemas.openxmlformats.org/officeDocument/2006/relationships/oleObject" Target="../embeddings/oleObject1.bin"/><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type="subTitle" idx="1"/>
          </p:nvPr>
        </p:nvSpPr>
        <p:spPr>
          <a:xfrm>
            <a:off x="1488281" y="2854755"/>
            <a:ext cx="7604143" cy="998537"/>
          </a:xfrm>
        </p:spPr>
        <p:txBody>
          <a:bodyPr>
            <a:noAutofit/>
          </a:bodyPr>
          <a:lstStyle/>
          <a:p>
            <a:pPr algn="r" eaLnBrk="1" hangingPunct="1"/>
            <a:r>
              <a:rPr lang="en-US" altLang="en-US" sz="1400" b="0" dirty="0" smtClean="0"/>
              <a:t>Jay Ashbaugh</a:t>
            </a:r>
          </a:p>
          <a:p>
            <a:pPr algn="r" eaLnBrk="1" hangingPunct="1"/>
            <a:endParaRPr lang="en-US" altLang="en-US" sz="1400" b="0" dirty="0" smtClean="0"/>
          </a:p>
          <a:p>
            <a:pPr algn="r" eaLnBrk="1" hangingPunct="1"/>
            <a:endParaRPr lang="en-US" altLang="en-US" sz="1400" b="0" dirty="0" smtClean="0"/>
          </a:p>
        </p:txBody>
      </p:sp>
      <p:sp>
        <p:nvSpPr>
          <p:cNvPr id="4235266" name="Rectangle 2"/>
          <p:cNvSpPr>
            <a:spLocks noGrp="1" noChangeArrowheads="1"/>
          </p:cNvSpPr>
          <p:nvPr>
            <p:ph type="ctrTitle" idx="4294967295"/>
          </p:nvPr>
        </p:nvSpPr>
        <p:spPr bwMode="auto">
          <a:xfrm>
            <a:off x="0" y="1609725"/>
            <a:ext cx="9144000" cy="14700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fontAlgn="auto" hangingPunct="1">
              <a:spcAft>
                <a:spcPts val="0"/>
              </a:spcAft>
              <a:defRPr/>
            </a:pPr>
            <a:r>
              <a:rPr lang="en-US" dirty="0" smtClean="0"/>
              <a:t>Introduction to </a:t>
            </a:r>
            <a:br>
              <a:rPr lang="en-US" dirty="0" smtClean="0"/>
            </a:br>
            <a:r>
              <a:rPr lang="en-US" dirty="0" smtClean="0"/>
              <a:t>Service Oriented Architecture</a:t>
            </a:r>
            <a:endParaRPr lang="en-US" dirty="0"/>
          </a:p>
        </p:txBody>
      </p:sp>
      <p:pic>
        <p:nvPicPr>
          <p:cNvPr id="2" name="Picture 1"/>
          <p:cNvPicPr>
            <a:picLocks noChangeAspect="1"/>
          </p:cNvPicPr>
          <p:nvPr/>
        </p:nvPicPr>
        <p:blipFill>
          <a:blip r:embed="rId3"/>
          <a:stretch>
            <a:fillRect/>
          </a:stretch>
        </p:blipFill>
        <p:spPr>
          <a:xfrm>
            <a:off x="215153" y="4088617"/>
            <a:ext cx="2895278" cy="2672564"/>
          </a:xfrm>
          <a:prstGeom prst="rect">
            <a:avLst/>
          </a:prstGeom>
          <a:ln>
            <a:noFill/>
          </a:ln>
          <a:effectLst>
            <a:softEdge rad="112500"/>
          </a:effectLst>
        </p:spPr>
      </p:pic>
      <p:pic>
        <p:nvPicPr>
          <p:cNvPr id="8" name="Picture 4" descr="http://www.valoremconsulting.com/PublishingImages/logo-valore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32205" y="5726965"/>
            <a:ext cx="1360219" cy="10342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5011" name="Rectangle 3"/>
          <p:cNvSpPr>
            <a:spLocks noGrp="1" noChangeArrowheads="1"/>
          </p:cNvSpPr>
          <p:nvPr>
            <p:ph type="title"/>
          </p:nvPr>
        </p:nvSpPr>
        <p:spPr>
          <a:xfrm>
            <a:off x="225911" y="295275"/>
            <a:ext cx="8071952" cy="396875"/>
          </a:xfrm>
          <a:extLst>
            <a:ext uri="{91240B29-F687-4F45-9708-019B960494DF}">
              <a14:hiddenLine xmlns:a14="http://schemas.microsoft.com/office/drawing/2010/main" w="9525">
                <a:solidFill>
                  <a:schemeClr val="hlink"/>
                </a:solidFill>
                <a:miter lim="800000"/>
                <a:headEnd/>
                <a:tailEnd/>
              </a14:hiddenLine>
            </a:ext>
          </a:extLst>
        </p:spPr>
        <p:txBody>
          <a:bodyPr lIns="0" tIns="0" rIns="0" bIns="0">
            <a:normAutofit fontScale="90000"/>
          </a:bodyPr>
          <a:lstStyle/>
          <a:p>
            <a:pPr>
              <a:defRPr/>
            </a:pPr>
            <a:r>
              <a:rPr lang="en-US" dirty="0"/>
              <a:t>Overview SOA</a:t>
            </a:r>
          </a:p>
        </p:txBody>
      </p:sp>
      <p:sp>
        <p:nvSpPr>
          <p:cNvPr id="12294" name="Rectangle 4"/>
          <p:cNvSpPr>
            <a:spLocks noChangeArrowheads="1"/>
          </p:cNvSpPr>
          <p:nvPr/>
        </p:nvSpPr>
        <p:spPr bwMode="auto">
          <a:xfrm>
            <a:off x="-91478" y="2188156"/>
            <a:ext cx="2847901" cy="1986569"/>
          </a:xfrm>
          <a:prstGeom prst="rect">
            <a:avLst/>
          </a:prstGeom>
          <a:noFill/>
          <a:ln>
            <a:noFill/>
          </a:ln>
          <a:effectLst/>
          <a:extLst>
            <a:ext uri="{909E8E84-426E-40DD-AFC4-6F175D3DCCD1}">
              <a14:hiddenFill xmlns:a14="http://schemas.microsoft.com/office/drawing/2010/main">
                <a:solidFill>
                  <a:schemeClr val="tx1">
                    <a:alpha val="58823"/>
                  </a:schemeClr>
                </a:solidFill>
              </a14:hiddenFill>
            </a:ext>
            <a:ext uri="{91240B29-F687-4F45-9708-019B960494DF}">
              <a14:hiddenLine xmlns:a14="http://schemas.microsoft.com/office/drawing/2010/main" w="28575" algn="ctr">
                <a:solidFill>
                  <a:schemeClr val="bg2"/>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228600"/>
          <a:lstStyle>
            <a:lvl1pPr marL="114300"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lnSpc>
                <a:spcPct val="90000"/>
              </a:lnSpc>
              <a:spcAft>
                <a:spcPct val="60000"/>
              </a:spcAft>
            </a:pPr>
            <a:r>
              <a:rPr lang="en-US" altLang="en-US" sz="2000" dirty="0">
                <a:solidFill>
                  <a:srgbClr val="006699"/>
                </a:solidFill>
              </a:rPr>
              <a:t>… a </a:t>
            </a:r>
            <a:r>
              <a:rPr lang="en-US" altLang="en-US" sz="2000" dirty="0" smtClean="0">
                <a:solidFill>
                  <a:srgbClr val="006699"/>
                </a:solidFill>
              </a:rPr>
              <a:t>Service</a:t>
            </a:r>
            <a:r>
              <a:rPr lang="en-US" altLang="en-US" sz="2000" dirty="0">
                <a:solidFill>
                  <a:srgbClr val="006699"/>
                </a:solidFill>
              </a:rPr>
              <a:t>?</a:t>
            </a:r>
            <a:r>
              <a:rPr lang="en-US" altLang="en-US" b="0" dirty="0">
                <a:solidFill>
                  <a:schemeClr val="accent1"/>
                </a:solidFill>
              </a:rPr>
              <a:t/>
            </a:r>
            <a:br>
              <a:rPr lang="en-US" altLang="en-US" b="0" dirty="0">
                <a:solidFill>
                  <a:schemeClr val="accent1"/>
                </a:solidFill>
              </a:rPr>
            </a:br>
            <a:endParaRPr lang="en-US" altLang="en-US" b="0" dirty="0">
              <a:solidFill>
                <a:schemeClr val="tx1"/>
              </a:solidFill>
            </a:endParaRPr>
          </a:p>
          <a:p>
            <a:pPr eaLnBrk="1" hangingPunct="1">
              <a:lnSpc>
                <a:spcPct val="90000"/>
              </a:lnSpc>
              <a:spcAft>
                <a:spcPct val="60000"/>
              </a:spcAft>
            </a:pPr>
            <a:r>
              <a:rPr lang="en-US" altLang="en-US" sz="2000" b="0" dirty="0">
                <a:solidFill>
                  <a:schemeClr val="tx1"/>
                </a:solidFill>
              </a:rPr>
              <a:t>A </a:t>
            </a:r>
            <a:r>
              <a:rPr lang="en-US" altLang="en-US" sz="2000" dirty="0">
                <a:solidFill>
                  <a:schemeClr val="tx1"/>
                </a:solidFill>
              </a:rPr>
              <a:t>repeatable business task</a:t>
            </a:r>
            <a:r>
              <a:rPr lang="en-US" altLang="en-US" sz="2000" b="0" dirty="0">
                <a:solidFill>
                  <a:schemeClr val="tx1"/>
                </a:solidFill>
              </a:rPr>
              <a:t> – e.g., check customer credit; open new account</a:t>
            </a:r>
          </a:p>
        </p:txBody>
      </p:sp>
      <p:sp>
        <p:nvSpPr>
          <p:cNvPr id="12295" name="Rectangle 5"/>
          <p:cNvSpPr>
            <a:spLocks noChangeArrowheads="1"/>
          </p:cNvSpPr>
          <p:nvPr/>
        </p:nvSpPr>
        <p:spPr bwMode="auto">
          <a:xfrm>
            <a:off x="4797911" y="2164556"/>
            <a:ext cx="3099846" cy="2122488"/>
          </a:xfrm>
          <a:prstGeom prst="rect">
            <a:avLst/>
          </a:prstGeom>
          <a:noFill/>
          <a:ln>
            <a:noFill/>
          </a:ln>
          <a:effectLst/>
          <a:extLst>
            <a:ext uri="{909E8E84-426E-40DD-AFC4-6F175D3DCCD1}">
              <a14:hiddenFill xmlns:a14="http://schemas.microsoft.com/office/drawing/2010/main">
                <a:solidFill>
                  <a:schemeClr val="tx1">
                    <a:alpha val="58823"/>
                  </a:schemeClr>
                </a:solidFill>
              </a14:hiddenFill>
            </a:ext>
            <a:ext uri="{91240B29-F687-4F45-9708-019B960494DF}">
              <a14:hiddenLine xmlns:a14="http://schemas.microsoft.com/office/drawing/2010/main" w="28575" algn="ctr">
                <a:solidFill>
                  <a:schemeClr val="bg2"/>
                </a:solidFill>
                <a:miter lim="800000"/>
                <a:headEnd type="none" w="lg" len="lg"/>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228600"/>
          <a:lstStyle>
            <a:lvl1pPr marL="57150" indent="-57150"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lnSpc>
                <a:spcPct val="90000"/>
              </a:lnSpc>
              <a:spcAft>
                <a:spcPct val="60000"/>
              </a:spcAft>
            </a:pPr>
            <a:r>
              <a:rPr lang="en-US" altLang="en-US" sz="2000" dirty="0">
                <a:solidFill>
                  <a:srgbClr val="006699"/>
                </a:solidFill>
              </a:rPr>
              <a:t>… </a:t>
            </a:r>
            <a:r>
              <a:rPr lang="en-US" altLang="en-US" sz="2000" dirty="0" smtClean="0">
                <a:solidFill>
                  <a:srgbClr val="006699"/>
                </a:solidFill>
              </a:rPr>
              <a:t>Service Oriented Architecture </a:t>
            </a:r>
            <a:r>
              <a:rPr lang="en-US" altLang="en-US" sz="2000" dirty="0">
                <a:solidFill>
                  <a:srgbClr val="006699"/>
                </a:solidFill>
              </a:rPr>
              <a:t>(SOA)?</a:t>
            </a:r>
          </a:p>
          <a:p>
            <a:pPr eaLnBrk="1" hangingPunct="1">
              <a:lnSpc>
                <a:spcPct val="90000"/>
              </a:lnSpc>
              <a:spcAft>
                <a:spcPct val="60000"/>
              </a:spcAft>
            </a:pPr>
            <a:r>
              <a:rPr lang="en-US" altLang="en-US" sz="2000" b="0" dirty="0">
                <a:solidFill>
                  <a:schemeClr val="tx1"/>
                </a:solidFill>
              </a:rPr>
              <a:t>An IT </a:t>
            </a:r>
            <a:r>
              <a:rPr lang="en-US" altLang="en-US" sz="2000" dirty="0">
                <a:solidFill>
                  <a:schemeClr val="tx1"/>
                </a:solidFill>
              </a:rPr>
              <a:t>architectural style</a:t>
            </a:r>
            <a:r>
              <a:rPr lang="en-US" altLang="en-US" sz="2000" b="0" dirty="0">
                <a:solidFill>
                  <a:schemeClr val="tx1"/>
                </a:solidFill>
              </a:rPr>
              <a:t> that supports </a:t>
            </a:r>
            <a:br>
              <a:rPr lang="en-US" altLang="en-US" sz="2000" b="0" dirty="0">
                <a:solidFill>
                  <a:schemeClr val="tx1"/>
                </a:solidFill>
              </a:rPr>
            </a:br>
            <a:r>
              <a:rPr lang="en-US" altLang="en-US" sz="2000" b="0" dirty="0">
                <a:solidFill>
                  <a:schemeClr val="tx1"/>
                </a:solidFill>
              </a:rPr>
              <a:t>integrating your business as linked services</a:t>
            </a:r>
            <a:endParaRPr lang="en-US" altLang="en-US" dirty="0">
              <a:solidFill>
                <a:schemeClr val="tx1"/>
              </a:solidFill>
            </a:endParaRPr>
          </a:p>
        </p:txBody>
      </p:sp>
      <p:sp>
        <p:nvSpPr>
          <p:cNvPr id="12296" name="Text Box 6"/>
          <p:cNvSpPr txBox="1">
            <a:spLocks noChangeArrowheads="1"/>
          </p:cNvSpPr>
          <p:nvPr/>
        </p:nvSpPr>
        <p:spPr bwMode="auto">
          <a:xfrm>
            <a:off x="387275" y="6224589"/>
            <a:ext cx="7910588" cy="633411"/>
          </a:xfrm>
          <a:prstGeom prst="rect">
            <a:avLst/>
          </a:prstGeom>
          <a:solidFill>
            <a:srgbClr val="006699"/>
          </a:solidFill>
          <a:ln w="9525">
            <a:miter lim="800000"/>
            <a:headEnd/>
            <a:tailEnd/>
          </a:ln>
          <a:effectLst/>
          <a:scene3d>
            <a:camera prst="legacyObliqueTopRight"/>
            <a:lightRig rig="legacyFlat3" dir="b"/>
          </a:scene3d>
          <a:sp3d extrusionH="74600" prstMaterial="legacyMatte">
            <a:bevelT w="13500" h="13500" prst="angle"/>
            <a:bevelB w="13500" h="13500" prst="angle"/>
            <a:extrusionClr>
              <a:srgbClr val="006699"/>
            </a:extrusionClr>
            <a:contourClr>
              <a:srgbClr val="006699"/>
            </a:contourClr>
          </a:sp3d>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anchor="ctr">
            <a:flatTx/>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r>
              <a:rPr lang="en-US" altLang="en-US" sz="2600" b="0" dirty="0">
                <a:solidFill>
                  <a:schemeClr val="bg1"/>
                </a:solidFill>
              </a:rPr>
              <a:t>“SOA impacts every aspect of IT and business.”</a:t>
            </a:r>
          </a:p>
        </p:txBody>
      </p:sp>
      <p:sp>
        <p:nvSpPr>
          <p:cNvPr id="12297" name="Text Box 8"/>
          <p:cNvSpPr txBox="1">
            <a:spLocks noChangeArrowheads="1"/>
          </p:cNvSpPr>
          <p:nvPr/>
        </p:nvSpPr>
        <p:spPr bwMode="auto">
          <a:xfrm>
            <a:off x="3717925" y="3225800"/>
            <a:ext cx="14097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l" eaLnBrk="1" hangingPunct="1">
              <a:spcBef>
                <a:spcPct val="50000"/>
              </a:spcBef>
            </a:pPr>
            <a:endParaRPr lang="en-US" altLang="en-US" sz="2600">
              <a:solidFill>
                <a:schemeClr val="tx1"/>
              </a:solidFill>
            </a:endParaRPr>
          </a:p>
        </p:txBody>
      </p:sp>
      <p:pic>
        <p:nvPicPr>
          <p:cNvPr id="12298" name="Picture 9" descr="puzz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726" y="2629695"/>
            <a:ext cx="1553365" cy="1313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71842" dir="8100000" algn="ctr" rotWithShape="0">
                    <a:srgbClr val="333333">
                      <a:alpha val="50000"/>
                    </a:srgbClr>
                  </a:outerShdw>
                </a:effectLst>
              </a14:hiddenEffects>
            </a:ext>
          </a:extLst>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4"/>
          <p:cNvSpPr>
            <a:spLocks noGrp="1" noChangeArrowheads="1"/>
          </p:cNvSpPr>
          <p:nvPr>
            <p:ph type="title"/>
          </p:nvPr>
        </p:nvSpPr>
        <p:spPr>
          <a:xfrm>
            <a:off x="145857" y="292137"/>
            <a:ext cx="8852285" cy="954088"/>
          </a:xfrm>
        </p:spPr>
        <p:txBody>
          <a:bodyPr/>
          <a:lstStyle/>
          <a:p>
            <a:pPr eaLnBrk="1" fontAlgn="auto" hangingPunct="1">
              <a:spcAft>
                <a:spcPts val="0"/>
              </a:spcAft>
              <a:defRPr/>
            </a:pPr>
            <a:r>
              <a:rPr lang="en-US" dirty="0" smtClean="0"/>
              <a:t>Microsoft Reference Architecture</a:t>
            </a:r>
            <a:endParaRPr lang="en-US" sz="2000" i="1" dirty="0">
              <a:solidFill>
                <a:schemeClr val="tx2">
                  <a:lumMod val="75000"/>
                </a:schemeClr>
              </a:solidFill>
            </a:endParaRPr>
          </a:p>
        </p:txBody>
      </p:sp>
      <p:pic>
        <p:nvPicPr>
          <p:cNvPr id="48130" name="Picture 2" descr="https://cloudyinnewyork.files.wordpress.com/2012/10/image.png"/>
          <p:cNvPicPr>
            <a:picLocks noChangeAspect="1" noChangeArrowheads="1"/>
          </p:cNvPicPr>
          <p:nvPr/>
        </p:nvPicPr>
        <p:blipFill rotWithShape="1">
          <a:blip r:embed="rId2">
            <a:extLst>
              <a:ext uri="{28A0092B-C50C-407E-A947-70E740481C1C}">
                <a14:useLocalDpi xmlns:a14="http://schemas.microsoft.com/office/drawing/2010/main" val="0"/>
              </a:ext>
            </a:extLst>
          </a:blip>
          <a:srcRect l="16531" t="18271" r="1150" b="1827"/>
          <a:stretch/>
        </p:blipFill>
        <p:spPr bwMode="auto">
          <a:xfrm>
            <a:off x="369491" y="1467690"/>
            <a:ext cx="8405016" cy="441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0502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http://www.oracle.com/ocom/groups/public/@otn/documents/digitalasset/111174.jpg"/>
          <p:cNvPicPr>
            <a:picLocks noChangeAspect="1" noChangeArrowheads="1"/>
          </p:cNvPicPr>
          <p:nvPr/>
        </p:nvPicPr>
        <p:blipFill rotWithShape="1">
          <a:blip r:embed="rId2">
            <a:extLst>
              <a:ext uri="{28A0092B-C50C-407E-A947-70E740481C1C}">
                <a14:useLocalDpi xmlns:a14="http://schemas.microsoft.com/office/drawing/2010/main" val="0"/>
              </a:ext>
            </a:extLst>
          </a:blip>
          <a:srcRect l="1412" r="1059" b="11692"/>
          <a:stretch/>
        </p:blipFill>
        <p:spPr bwMode="auto">
          <a:xfrm>
            <a:off x="451825" y="1586393"/>
            <a:ext cx="6810178" cy="42499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14"/>
          <p:cNvSpPr>
            <a:spLocks noGrp="1" noChangeArrowheads="1"/>
          </p:cNvSpPr>
          <p:nvPr>
            <p:ph type="title"/>
          </p:nvPr>
        </p:nvSpPr>
        <p:spPr>
          <a:xfrm>
            <a:off x="145857" y="292137"/>
            <a:ext cx="8852285" cy="954088"/>
          </a:xfrm>
        </p:spPr>
        <p:txBody>
          <a:bodyPr/>
          <a:lstStyle/>
          <a:p>
            <a:pPr eaLnBrk="1" fontAlgn="auto" hangingPunct="1">
              <a:spcAft>
                <a:spcPts val="0"/>
              </a:spcAft>
              <a:defRPr/>
            </a:pPr>
            <a:r>
              <a:rPr lang="en-US" dirty="0" smtClean="0"/>
              <a:t>Oracle Reference Architecture</a:t>
            </a:r>
            <a:endParaRPr lang="en-US" sz="2000" i="1" dirty="0">
              <a:solidFill>
                <a:schemeClr val="tx2">
                  <a:lumMod val="75000"/>
                </a:schemeClr>
              </a:solidFill>
            </a:endParaRPr>
          </a:p>
        </p:txBody>
      </p:sp>
    </p:spTree>
    <p:extLst>
      <p:ext uri="{BB962C8B-B14F-4D97-AF65-F5344CB8AC3E}">
        <p14:creationId xmlns:p14="http://schemas.microsoft.com/office/powerpoint/2010/main" val="960724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0898" name="Rectangle 114"/>
          <p:cNvSpPr>
            <a:spLocks noGrp="1" noChangeArrowheads="1"/>
          </p:cNvSpPr>
          <p:nvPr>
            <p:ph type="title"/>
          </p:nvPr>
        </p:nvSpPr>
        <p:spPr>
          <a:xfrm>
            <a:off x="159953" y="194478"/>
            <a:ext cx="8852285" cy="954088"/>
          </a:xfrm>
        </p:spPr>
        <p:txBody>
          <a:bodyPr/>
          <a:lstStyle/>
          <a:p>
            <a:pPr eaLnBrk="1" fontAlgn="auto" hangingPunct="1">
              <a:spcAft>
                <a:spcPts val="0"/>
              </a:spcAft>
              <a:defRPr/>
            </a:pPr>
            <a:r>
              <a:rPr lang="en-US" dirty="0" smtClean="0"/>
              <a:t>IBM Reference Architecture</a:t>
            </a:r>
            <a:endParaRPr lang="en-US" sz="2000" i="1" dirty="0">
              <a:solidFill>
                <a:schemeClr val="tx2">
                  <a:lumMod val="75000"/>
                </a:schemeClr>
              </a:solidFill>
            </a:endParaRPr>
          </a:p>
        </p:txBody>
      </p:sp>
      <p:sp>
        <p:nvSpPr>
          <p:cNvPr id="13315" name="Slide Number Placeholder 2"/>
          <p:cNvSpPr>
            <a:spLocks noGrp="1"/>
          </p:cNvSpPr>
          <p:nvPr>
            <p:ph type="sldNum" sz="quarter" idx="12"/>
          </p:nvPr>
        </p:nvSpPr>
        <p:spPr bwMode="auto">
          <a:noFill/>
          <a:ln>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1E4E53EF-D6CE-45CC-82F4-53B29E69B439}" type="slidenum">
              <a:rPr lang="en-US" altLang="en-US">
                <a:solidFill>
                  <a:srgbClr val="FFFFFF"/>
                </a:solidFill>
              </a:rPr>
              <a:pPr eaLnBrk="1" hangingPunct="1"/>
              <a:t>13</a:t>
            </a:fld>
            <a:endParaRPr lang="en-US" altLang="en-US">
              <a:solidFill>
                <a:srgbClr val="FFFFFF"/>
              </a:solidFill>
            </a:endParaRPr>
          </a:p>
        </p:txBody>
      </p:sp>
      <p:grpSp>
        <p:nvGrpSpPr>
          <p:cNvPr id="124" name="Group 123"/>
          <p:cNvGrpSpPr>
            <a:grpSpLocks/>
          </p:cNvGrpSpPr>
          <p:nvPr/>
        </p:nvGrpSpPr>
        <p:grpSpPr bwMode="auto">
          <a:xfrm>
            <a:off x="159953" y="1041773"/>
            <a:ext cx="8577057" cy="5397681"/>
            <a:chOff x="0" y="810"/>
            <a:chExt cx="5760" cy="3138"/>
          </a:xfrm>
        </p:grpSpPr>
        <p:pic>
          <p:nvPicPr>
            <p:cNvPr id="125" name="Picture 124" descr="NewRef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10"/>
              <a:ext cx="5760" cy="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6" name="Group 125"/>
            <p:cNvGrpSpPr>
              <a:grpSpLocks/>
            </p:cNvGrpSpPr>
            <p:nvPr/>
          </p:nvGrpSpPr>
          <p:grpSpPr bwMode="auto">
            <a:xfrm rot="-5400000">
              <a:off x="4548" y="2741"/>
              <a:ext cx="604" cy="193"/>
              <a:chOff x="3528" y="2889"/>
              <a:chExt cx="818" cy="193"/>
            </a:xfrm>
          </p:grpSpPr>
          <p:pic>
            <p:nvPicPr>
              <p:cNvPr id="150" name="Picture 6" descr="PAnel"/>
              <p:cNvPicPr>
                <a:picLocks noChangeAspect="1" noChangeArrowheads="1"/>
              </p:cNvPicPr>
              <p:nvPr/>
            </p:nvPicPr>
            <p:blipFill>
              <a:blip r:embed="rId4">
                <a:lum bright="16000" contrast="64000"/>
                <a:extLst>
                  <a:ext uri="{28A0092B-C50C-407E-A947-70E740481C1C}">
                    <a14:useLocalDpi xmlns:a14="http://schemas.microsoft.com/office/drawing/2010/main" val="0"/>
                  </a:ext>
                </a:extLst>
              </a:blip>
              <a:srcRect/>
              <a:stretch>
                <a:fillRect/>
              </a:stretch>
            </p:blipFill>
            <p:spPr bwMode="auto">
              <a:xfrm rot="10800000">
                <a:off x="3528" y="2889"/>
                <a:ext cx="818"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Rectangle 7"/>
              <p:cNvSpPr>
                <a:spLocks noChangeArrowheads="1"/>
              </p:cNvSpPr>
              <p:nvPr/>
            </p:nvSpPr>
            <p:spPr bwMode="auto">
              <a:xfrm>
                <a:off x="3532" y="2901"/>
                <a:ext cx="814" cy="147"/>
              </a:xfrm>
              <a:prstGeom prst="rect">
                <a:avLst/>
              </a:prstGeom>
              <a:noFill/>
              <a:ln>
                <a:noFill/>
              </a:ln>
              <a:effectLst/>
              <a:extLst>
                <a:ext uri="{909E8E84-426E-40DD-AFC4-6F175D3DCCD1}">
                  <a14:hiddenFill xmlns:a14="http://schemas.microsoft.com/office/drawing/2010/main">
                    <a:solidFill>
                      <a:schemeClr val="bg1">
                        <a:alpha val="89803"/>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lnSpc>
                    <a:spcPct val="90000"/>
                  </a:lnSpc>
                </a:pPr>
                <a:r>
                  <a:rPr lang="en-US" altLang="en-US" sz="900" i="1">
                    <a:solidFill>
                      <a:schemeClr val="tx1"/>
                    </a:solidFill>
                  </a:rPr>
                  <a:t>Apps &amp; </a:t>
                </a:r>
              </a:p>
              <a:p>
                <a:pPr eaLnBrk="1" hangingPunct="1">
                  <a:lnSpc>
                    <a:spcPct val="90000"/>
                  </a:lnSpc>
                </a:pPr>
                <a:r>
                  <a:rPr lang="en-US" altLang="en-US" sz="900" i="1">
                    <a:solidFill>
                      <a:schemeClr val="tx1"/>
                    </a:solidFill>
                  </a:rPr>
                  <a:t>Info Assets</a:t>
                </a:r>
              </a:p>
            </p:txBody>
          </p:sp>
        </p:grpSp>
        <p:sp>
          <p:nvSpPr>
            <p:cNvPr id="127" name="Text Box 8"/>
            <p:cNvSpPr txBox="1">
              <a:spLocks noChangeArrowheads="1"/>
            </p:cNvSpPr>
            <p:nvPr/>
          </p:nvSpPr>
          <p:spPr bwMode="auto">
            <a:xfrm>
              <a:off x="1482" y="1035"/>
              <a:ext cx="2624" cy="158"/>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4284" tIns="32142" rIns="64284" bIns="32142"/>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lnSpc>
                  <a:spcPct val="85000"/>
                </a:lnSpc>
              </a:pPr>
              <a:r>
                <a:rPr lang="en-US" altLang="en-US" sz="1100">
                  <a:solidFill>
                    <a:schemeClr val="tx1"/>
                  </a:solidFill>
                  <a:cs typeface="Times New Roman" panose="02020603050405020304" pitchFamily="18" charset="0"/>
                </a:rPr>
                <a:t> </a:t>
              </a:r>
              <a:r>
                <a:rPr lang="en-US" altLang="en-US" sz="1300">
                  <a:solidFill>
                    <a:schemeClr val="tx1"/>
                  </a:solidFill>
                  <a:cs typeface="Times New Roman" panose="02020603050405020304" pitchFamily="18" charset="0"/>
                </a:rPr>
                <a:t>Business Innovation &amp; Optimization Services</a:t>
              </a:r>
            </a:p>
          </p:txBody>
        </p:sp>
        <p:sp>
          <p:nvSpPr>
            <p:cNvPr id="128" name="Rectangle 9"/>
            <p:cNvSpPr>
              <a:spLocks noChangeAspect="1" noChangeArrowheads="1"/>
            </p:cNvSpPr>
            <p:nvPr/>
          </p:nvSpPr>
          <p:spPr bwMode="auto">
            <a:xfrm rot="-5400000">
              <a:off x="15" y="1725"/>
              <a:ext cx="987" cy="270"/>
            </a:xfrm>
            <a:prstGeom prst="rect">
              <a:avLst/>
            </a:prstGeom>
            <a:noFill/>
            <a:ln>
              <a:noFill/>
            </a:ln>
            <a:effectLst/>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1019175" eaLnBrk="0" hangingPunct="0">
                <a:defRPr b="1">
                  <a:solidFill>
                    <a:srgbClr val="FF0000"/>
                  </a:solidFill>
                  <a:latin typeface="Arial" panose="020B0604020202020204" pitchFamily="34" charset="0"/>
                  <a:cs typeface="Arial" panose="020B0604020202020204" pitchFamily="34" charset="0"/>
                </a:defRPr>
              </a:lvl1pPr>
              <a:lvl2pPr marL="742950" indent="-285750" defTabSz="1019175" eaLnBrk="0" hangingPunct="0">
                <a:defRPr b="1">
                  <a:solidFill>
                    <a:srgbClr val="FF0000"/>
                  </a:solidFill>
                  <a:latin typeface="Arial" panose="020B0604020202020204" pitchFamily="34" charset="0"/>
                  <a:cs typeface="Arial" panose="020B0604020202020204" pitchFamily="34" charset="0"/>
                </a:defRPr>
              </a:lvl2pPr>
              <a:lvl3pPr marL="1143000" indent="-228600" defTabSz="1019175" eaLnBrk="0" hangingPunct="0">
                <a:defRPr b="1">
                  <a:solidFill>
                    <a:srgbClr val="FF0000"/>
                  </a:solidFill>
                  <a:latin typeface="Arial" panose="020B0604020202020204" pitchFamily="34" charset="0"/>
                  <a:cs typeface="Arial" panose="020B0604020202020204" pitchFamily="34" charset="0"/>
                </a:defRPr>
              </a:lvl3pPr>
              <a:lvl4pPr marL="1600200" indent="-228600" defTabSz="1019175" eaLnBrk="0" hangingPunct="0">
                <a:defRPr b="1">
                  <a:solidFill>
                    <a:srgbClr val="FF0000"/>
                  </a:solidFill>
                  <a:latin typeface="Arial" panose="020B0604020202020204" pitchFamily="34" charset="0"/>
                  <a:cs typeface="Arial" panose="020B0604020202020204" pitchFamily="34" charset="0"/>
                </a:defRPr>
              </a:lvl4pPr>
              <a:lvl5pPr marL="2057400" indent="-228600" defTabSz="1019175" eaLnBrk="0" hangingPunct="0">
                <a:defRPr b="1">
                  <a:solidFill>
                    <a:srgbClr val="FF0000"/>
                  </a:solidFill>
                  <a:latin typeface="Arial" panose="020B0604020202020204" pitchFamily="34" charset="0"/>
                  <a:cs typeface="Arial" panose="020B0604020202020204" pitchFamily="34" charset="0"/>
                </a:defRPr>
              </a:lvl5pPr>
              <a:lvl6pPr marL="2514600" indent="-228600" algn="ctr" defTabSz="10191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defTabSz="10191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defTabSz="10191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defTabSz="10191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lnSpc>
                  <a:spcPct val="85000"/>
                </a:lnSpc>
              </a:pPr>
              <a:r>
                <a:rPr lang="en-US" altLang="en-US" sz="1300">
                  <a:solidFill>
                    <a:schemeClr val="tx1"/>
                  </a:solidFill>
                  <a:cs typeface="Times New Roman" panose="02020603050405020304" pitchFamily="18" charset="0"/>
                </a:rPr>
                <a:t>Development</a:t>
              </a:r>
              <a:br>
                <a:rPr lang="en-US" altLang="en-US" sz="1300">
                  <a:solidFill>
                    <a:schemeClr val="tx1"/>
                  </a:solidFill>
                  <a:cs typeface="Times New Roman" panose="02020603050405020304" pitchFamily="18" charset="0"/>
                </a:rPr>
              </a:br>
              <a:r>
                <a:rPr lang="en-US" altLang="en-US" sz="1300">
                  <a:solidFill>
                    <a:schemeClr val="tx1"/>
                  </a:solidFill>
                  <a:cs typeface="Times New Roman" panose="02020603050405020304" pitchFamily="18" charset="0"/>
                </a:rPr>
                <a:t>Services</a:t>
              </a:r>
            </a:p>
          </p:txBody>
        </p:sp>
        <p:sp>
          <p:nvSpPr>
            <p:cNvPr id="129" name="Text Box 10"/>
            <p:cNvSpPr txBox="1">
              <a:spLocks noChangeAspect="1" noChangeArrowheads="1"/>
            </p:cNvSpPr>
            <p:nvPr/>
          </p:nvSpPr>
          <p:spPr bwMode="auto">
            <a:xfrm>
              <a:off x="929" y="1549"/>
              <a:ext cx="1021" cy="106"/>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lnSpc>
                  <a:spcPct val="85000"/>
                </a:lnSpc>
              </a:pPr>
              <a:r>
                <a:rPr lang="en-US" altLang="ja-JP" sz="1300" dirty="0">
                  <a:solidFill>
                    <a:schemeClr val="tx1"/>
                  </a:solidFill>
                  <a:ea typeface="MS PGothic" panose="020B0600070205080204" pitchFamily="34" charset="-128"/>
                  <a:cs typeface="Times New Roman" panose="02020603050405020304" pitchFamily="18" charset="0"/>
                </a:rPr>
                <a:t>Interaction Services</a:t>
              </a:r>
              <a:endParaRPr lang="en-US" altLang="en-US" sz="1300" dirty="0">
                <a:solidFill>
                  <a:schemeClr val="tx1"/>
                </a:solidFill>
                <a:ea typeface="MS PGothic" panose="020B0600070205080204" pitchFamily="34" charset="-128"/>
                <a:cs typeface="Times New Roman" panose="02020603050405020304" pitchFamily="18" charset="0"/>
              </a:endParaRPr>
            </a:p>
          </p:txBody>
        </p:sp>
        <p:sp>
          <p:nvSpPr>
            <p:cNvPr id="130" name="Text Box 11"/>
            <p:cNvSpPr txBox="1">
              <a:spLocks noChangeAspect="1" noChangeArrowheads="1"/>
            </p:cNvSpPr>
            <p:nvPr/>
          </p:nvSpPr>
          <p:spPr bwMode="auto">
            <a:xfrm>
              <a:off x="2358" y="1549"/>
              <a:ext cx="1021" cy="106"/>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lnSpc>
                  <a:spcPct val="85000"/>
                </a:lnSpc>
              </a:pPr>
              <a:r>
                <a:rPr lang="en-US" altLang="ja-JP" sz="1300">
                  <a:solidFill>
                    <a:schemeClr val="tx1"/>
                  </a:solidFill>
                  <a:ea typeface="MS PGothic" panose="020B0600070205080204" pitchFamily="34" charset="-128"/>
                  <a:cs typeface="Times New Roman" panose="02020603050405020304" pitchFamily="18" charset="0"/>
                </a:rPr>
                <a:t>Process Services</a:t>
              </a:r>
              <a:endParaRPr lang="en-US" altLang="en-US" sz="1300">
                <a:solidFill>
                  <a:schemeClr val="tx1"/>
                </a:solidFill>
                <a:ea typeface="MS PGothic" panose="020B0600070205080204" pitchFamily="34" charset="-128"/>
                <a:cs typeface="Times New Roman" panose="02020603050405020304" pitchFamily="18" charset="0"/>
              </a:endParaRPr>
            </a:p>
          </p:txBody>
        </p:sp>
        <p:sp>
          <p:nvSpPr>
            <p:cNvPr id="131" name="Text Box 12"/>
            <p:cNvSpPr txBox="1">
              <a:spLocks noChangeAspect="1" noChangeArrowheads="1"/>
            </p:cNvSpPr>
            <p:nvPr/>
          </p:nvSpPr>
          <p:spPr bwMode="auto">
            <a:xfrm>
              <a:off x="3562" y="1549"/>
              <a:ext cx="1356" cy="106"/>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lnSpc>
                  <a:spcPct val="85000"/>
                </a:lnSpc>
              </a:pPr>
              <a:r>
                <a:rPr lang="en-US" altLang="ja-JP" sz="1300">
                  <a:solidFill>
                    <a:schemeClr val="tx1"/>
                  </a:solidFill>
                  <a:ea typeface="MS PGothic" panose="020B0600070205080204" pitchFamily="34" charset="-128"/>
                  <a:cs typeface="Times New Roman" panose="02020603050405020304" pitchFamily="18" charset="0"/>
                </a:rPr>
                <a:t>Information Services</a:t>
              </a:r>
              <a:endParaRPr lang="en-US" altLang="en-US" sz="1300">
                <a:solidFill>
                  <a:schemeClr val="tx1"/>
                </a:solidFill>
                <a:ea typeface="MS PGothic" panose="020B0600070205080204" pitchFamily="34" charset="-128"/>
                <a:cs typeface="Times New Roman" panose="02020603050405020304" pitchFamily="18" charset="0"/>
              </a:endParaRPr>
            </a:p>
          </p:txBody>
        </p:sp>
        <p:sp>
          <p:nvSpPr>
            <p:cNvPr id="132" name="Text Box 13"/>
            <p:cNvSpPr txBox="1">
              <a:spLocks noChangeAspect="1" noChangeArrowheads="1"/>
            </p:cNvSpPr>
            <p:nvPr/>
          </p:nvSpPr>
          <p:spPr bwMode="auto">
            <a:xfrm>
              <a:off x="929" y="2614"/>
              <a:ext cx="1020" cy="106"/>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lnSpc>
                  <a:spcPct val="85000"/>
                </a:lnSpc>
              </a:pPr>
              <a:r>
                <a:rPr lang="en-US" altLang="ja-JP" sz="1300">
                  <a:solidFill>
                    <a:schemeClr val="tx1"/>
                  </a:solidFill>
                  <a:ea typeface="MS PGothic" panose="020B0600070205080204" pitchFamily="34" charset="-128"/>
                  <a:cs typeface="Times New Roman" panose="02020603050405020304" pitchFamily="18" charset="0"/>
                </a:rPr>
                <a:t>Partner Services</a:t>
              </a:r>
              <a:endParaRPr lang="en-US" altLang="en-US" sz="1300">
                <a:solidFill>
                  <a:schemeClr val="tx1"/>
                </a:solidFill>
                <a:ea typeface="MS PGothic" panose="020B0600070205080204" pitchFamily="34" charset="-128"/>
                <a:cs typeface="Times New Roman" panose="02020603050405020304" pitchFamily="18" charset="0"/>
              </a:endParaRPr>
            </a:p>
          </p:txBody>
        </p:sp>
        <p:sp>
          <p:nvSpPr>
            <p:cNvPr id="133" name="Text Box 14"/>
            <p:cNvSpPr txBox="1">
              <a:spLocks noChangeAspect="1" noChangeArrowheads="1"/>
            </p:cNvSpPr>
            <p:nvPr/>
          </p:nvSpPr>
          <p:spPr bwMode="auto">
            <a:xfrm>
              <a:off x="2178" y="2614"/>
              <a:ext cx="1341" cy="106"/>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lnSpc>
                  <a:spcPct val="85000"/>
                </a:lnSpc>
              </a:pPr>
              <a:r>
                <a:rPr lang="en-US" altLang="ja-JP" sz="1300">
                  <a:solidFill>
                    <a:schemeClr val="tx1"/>
                  </a:solidFill>
                  <a:ea typeface="MS PGothic" panose="020B0600070205080204" pitchFamily="34" charset="-128"/>
                  <a:cs typeface="Times New Roman" panose="02020603050405020304" pitchFamily="18" charset="0"/>
                </a:rPr>
                <a:t>Business App Services</a:t>
              </a:r>
              <a:endParaRPr lang="en-US" altLang="en-US" sz="1300">
                <a:solidFill>
                  <a:schemeClr val="tx1"/>
                </a:solidFill>
                <a:ea typeface="MS PGothic" panose="020B0600070205080204" pitchFamily="34" charset="-128"/>
                <a:cs typeface="Times New Roman" panose="02020603050405020304" pitchFamily="18" charset="0"/>
              </a:endParaRPr>
            </a:p>
          </p:txBody>
        </p:sp>
        <p:sp>
          <p:nvSpPr>
            <p:cNvPr id="134" name="Text Box 15"/>
            <p:cNvSpPr txBox="1">
              <a:spLocks noChangeAspect="1" noChangeArrowheads="1"/>
            </p:cNvSpPr>
            <p:nvPr/>
          </p:nvSpPr>
          <p:spPr bwMode="auto">
            <a:xfrm>
              <a:off x="3737" y="2614"/>
              <a:ext cx="1022" cy="106"/>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lnSpc>
                  <a:spcPct val="85000"/>
                </a:lnSpc>
              </a:pPr>
              <a:r>
                <a:rPr lang="en-US" altLang="ja-JP" sz="1300">
                  <a:solidFill>
                    <a:schemeClr val="tx1"/>
                  </a:solidFill>
                  <a:ea typeface="MS PGothic" panose="020B0600070205080204" pitchFamily="34" charset="-128"/>
                  <a:cs typeface="Times New Roman" panose="02020603050405020304" pitchFamily="18" charset="0"/>
                </a:rPr>
                <a:t>Access Services</a:t>
              </a:r>
              <a:endParaRPr lang="en-US" altLang="en-US" sz="1300">
                <a:solidFill>
                  <a:schemeClr val="tx1"/>
                </a:solidFill>
                <a:ea typeface="MS PGothic" panose="020B0600070205080204" pitchFamily="34" charset="-128"/>
                <a:cs typeface="Times New Roman" panose="02020603050405020304" pitchFamily="18" charset="0"/>
              </a:endParaRPr>
            </a:p>
          </p:txBody>
        </p:sp>
        <p:sp>
          <p:nvSpPr>
            <p:cNvPr id="135" name="Rectangle 16"/>
            <p:cNvSpPr>
              <a:spLocks noChangeArrowheads="1"/>
            </p:cNvSpPr>
            <p:nvPr/>
          </p:nvSpPr>
          <p:spPr bwMode="auto">
            <a:xfrm>
              <a:off x="186" y="2459"/>
              <a:ext cx="576"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r>
                <a:rPr lang="en-US" altLang="en-US" sz="900" b="0" i="1">
                  <a:solidFill>
                    <a:schemeClr val="tx1"/>
                  </a:solidFill>
                </a:rPr>
                <a:t>Integrated environment for design and creation of solution assets </a:t>
              </a:r>
            </a:p>
          </p:txBody>
        </p:sp>
        <p:sp>
          <p:nvSpPr>
            <p:cNvPr id="136" name="Rectangle 17"/>
            <p:cNvSpPr>
              <a:spLocks noChangeArrowheads="1"/>
            </p:cNvSpPr>
            <p:nvPr/>
          </p:nvSpPr>
          <p:spPr bwMode="auto">
            <a:xfrm>
              <a:off x="4913" y="2459"/>
              <a:ext cx="549"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r>
                <a:rPr lang="en-US" altLang="en-US" sz="900" b="0" i="1">
                  <a:solidFill>
                    <a:schemeClr val="tx1"/>
                  </a:solidFill>
                </a:rPr>
                <a:t>Monitor, manage and secure services, applications &amp; </a:t>
              </a:r>
              <a:br>
                <a:rPr lang="en-US" altLang="en-US" sz="900" b="0" i="1">
                  <a:solidFill>
                    <a:schemeClr val="tx1"/>
                  </a:solidFill>
                </a:rPr>
              </a:br>
              <a:r>
                <a:rPr lang="en-US" altLang="en-US" sz="900" b="0" i="1">
                  <a:solidFill>
                    <a:schemeClr val="tx1"/>
                  </a:solidFill>
                </a:rPr>
                <a:t>resources</a:t>
              </a:r>
            </a:p>
          </p:txBody>
        </p:sp>
        <p:sp>
          <p:nvSpPr>
            <p:cNvPr id="137" name="Rectangle 18"/>
            <p:cNvSpPr>
              <a:spLocks noChangeArrowheads="1"/>
            </p:cNvSpPr>
            <p:nvPr/>
          </p:nvSpPr>
          <p:spPr bwMode="auto">
            <a:xfrm>
              <a:off x="2115" y="1216"/>
              <a:ext cx="1358"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r>
                <a:rPr lang="en-US" altLang="en-US" sz="1000" b="0" i="1">
                  <a:solidFill>
                    <a:schemeClr val="tx1"/>
                  </a:solidFill>
                </a:rPr>
                <a:t>Facilitates better decision-making with real-time business information</a:t>
              </a:r>
            </a:p>
          </p:txBody>
        </p:sp>
        <p:sp>
          <p:nvSpPr>
            <p:cNvPr id="138" name="Rectangle 19"/>
            <p:cNvSpPr>
              <a:spLocks noChangeArrowheads="1"/>
            </p:cNvSpPr>
            <p:nvPr/>
          </p:nvSpPr>
          <p:spPr bwMode="auto">
            <a:xfrm>
              <a:off x="952" y="1829"/>
              <a:ext cx="976"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r>
                <a:rPr lang="en-US" altLang="en-US" sz="1000" b="0" i="1" dirty="0">
                  <a:solidFill>
                    <a:schemeClr val="tx1"/>
                  </a:solidFill>
                </a:rPr>
                <a:t>Enables collaboration between people, process &amp; information </a:t>
              </a:r>
            </a:p>
          </p:txBody>
        </p:sp>
        <p:sp>
          <p:nvSpPr>
            <p:cNvPr id="139" name="Rectangle 20"/>
            <p:cNvSpPr>
              <a:spLocks noChangeArrowheads="1"/>
            </p:cNvSpPr>
            <p:nvPr/>
          </p:nvSpPr>
          <p:spPr bwMode="auto">
            <a:xfrm>
              <a:off x="2424" y="1779"/>
              <a:ext cx="889"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r>
                <a:rPr lang="en-US" altLang="en-US" sz="1000" b="0" i="1">
                  <a:solidFill>
                    <a:schemeClr val="tx1"/>
                  </a:solidFill>
                </a:rPr>
                <a:t>Orchestrate and automate business processes</a:t>
              </a:r>
            </a:p>
          </p:txBody>
        </p:sp>
        <p:sp>
          <p:nvSpPr>
            <p:cNvPr id="140" name="Rectangle 21"/>
            <p:cNvSpPr>
              <a:spLocks noChangeArrowheads="1"/>
            </p:cNvSpPr>
            <p:nvPr/>
          </p:nvSpPr>
          <p:spPr bwMode="auto">
            <a:xfrm>
              <a:off x="995" y="2807"/>
              <a:ext cx="889"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r>
                <a:rPr lang="en-US" altLang="en-US" sz="1000" b="0" i="1">
                  <a:solidFill>
                    <a:schemeClr val="tx1"/>
                  </a:solidFill>
                </a:rPr>
                <a:t>Connect with trading partners</a:t>
              </a:r>
            </a:p>
          </p:txBody>
        </p:sp>
        <p:sp>
          <p:nvSpPr>
            <p:cNvPr id="141" name="Rectangle 22"/>
            <p:cNvSpPr>
              <a:spLocks noChangeArrowheads="1"/>
            </p:cNvSpPr>
            <p:nvPr/>
          </p:nvSpPr>
          <p:spPr bwMode="auto">
            <a:xfrm>
              <a:off x="2424" y="2837"/>
              <a:ext cx="889"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r>
                <a:rPr lang="en-US" altLang="en-US" sz="1000" b="0" i="1">
                  <a:solidFill>
                    <a:schemeClr val="tx1"/>
                  </a:solidFill>
                </a:rPr>
                <a:t>Build on a robust, scalable, and secure services environment</a:t>
              </a:r>
            </a:p>
          </p:txBody>
        </p:sp>
        <p:sp>
          <p:nvSpPr>
            <p:cNvPr id="142" name="Rectangle 23"/>
            <p:cNvSpPr>
              <a:spLocks noChangeArrowheads="1"/>
            </p:cNvSpPr>
            <p:nvPr/>
          </p:nvSpPr>
          <p:spPr bwMode="auto">
            <a:xfrm>
              <a:off x="3761" y="2837"/>
              <a:ext cx="97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r>
                <a:rPr lang="en-US" altLang="en-US" sz="1000" b="0" i="1">
                  <a:solidFill>
                    <a:schemeClr val="tx1"/>
                  </a:solidFill>
                </a:rPr>
                <a:t>Facilitates interactions with existing information and application assets</a:t>
              </a:r>
            </a:p>
          </p:txBody>
        </p:sp>
        <p:grpSp>
          <p:nvGrpSpPr>
            <p:cNvPr id="143" name="Group 24"/>
            <p:cNvGrpSpPr>
              <a:grpSpLocks/>
            </p:cNvGrpSpPr>
            <p:nvPr/>
          </p:nvGrpSpPr>
          <p:grpSpPr bwMode="auto">
            <a:xfrm>
              <a:off x="908" y="2245"/>
              <a:ext cx="3621" cy="147"/>
              <a:chOff x="988" y="2175"/>
              <a:chExt cx="3621" cy="147"/>
            </a:xfrm>
          </p:grpSpPr>
          <p:sp>
            <p:nvSpPr>
              <p:cNvPr id="148" name="Text Box 25"/>
              <p:cNvSpPr txBox="1">
                <a:spLocks noChangeAspect="1" noChangeArrowheads="1"/>
              </p:cNvSpPr>
              <p:nvPr/>
            </p:nvSpPr>
            <p:spPr bwMode="auto">
              <a:xfrm>
                <a:off x="988" y="2192"/>
                <a:ext cx="3621" cy="124"/>
              </a:xfrm>
              <a:prstGeom prst="rect">
                <a:avLst/>
              </a:prstGeom>
              <a:gradFill rotWithShape="1">
                <a:gsLst>
                  <a:gs pos="0">
                    <a:schemeClr val="bg1">
                      <a:gamma/>
                      <a:shade val="46275"/>
                      <a:invGamma/>
                      <a:alpha val="0"/>
                    </a:schemeClr>
                  </a:gs>
                  <a:gs pos="50000">
                    <a:schemeClr val="bg1">
                      <a:alpha val="59000"/>
                    </a:schemeClr>
                  </a:gs>
                  <a:gs pos="100000">
                    <a:schemeClr val="bg1">
                      <a:gamma/>
                      <a:shade val="46275"/>
                      <a:invGamma/>
                      <a:alpha val="0"/>
                    </a:schemeClr>
                  </a:gs>
                </a:gsLst>
                <a:lin ang="0" scaled="1"/>
              </a:gradFill>
              <a:ln>
                <a:noFill/>
              </a:ln>
              <a:effectLst/>
              <a:extLs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17961" dir="2700000" algn="ctr" rotWithShape="0">
                        <a:schemeClr val="bg1">
                          <a:alpha val="50000"/>
                        </a:schemeClr>
                      </a:outerShdw>
                    </a:effectLst>
                  </a14:hiddenEffects>
                </a:ext>
              </a:extLst>
            </p:spPr>
            <p:txBody>
              <a:bodyPr wrap="none" lIns="0" tIns="0" rIns="0" bIns="0"/>
              <a:lstStyle>
                <a:lvl1pPr algn="l">
                  <a:defRPr>
                    <a:solidFill>
                      <a:schemeClr val="tx1"/>
                    </a:solidFill>
                    <a:latin typeface="Arial" charset="0"/>
                  </a:defRPr>
                </a:lvl1pPr>
                <a:lvl2pPr marL="322263" algn="l">
                  <a:defRPr>
                    <a:solidFill>
                      <a:schemeClr val="tx1"/>
                    </a:solidFill>
                    <a:latin typeface="Arial" charset="0"/>
                  </a:defRPr>
                </a:lvl2pPr>
                <a:lvl3pPr marL="642938" algn="l">
                  <a:defRPr>
                    <a:solidFill>
                      <a:schemeClr val="tx1"/>
                    </a:solidFill>
                    <a:latin typeface="Arial" charset="0"/>
                  </a:defRPr>
                </a:lvl3pPr>
                <a:lvl4pPr marL="965200" algn="l">
                  <a:defRPr>
                    <a:solidFill>
                      <a:schemeClr val="tx1"/>
                    </a:solidFill>
                    <a:latin typeface="Arial" charset="0"/>
                  </a:defRPr>
                </a:lvl4pPr>
                <a:lvl5pPr marL="1284288" algn="l">
                  <a:defRPr>
                    <a:solidFill>
                      <a:schemeClr val="tx1"/>
                    </a:solidFill>
                    <a:latin typeface="Arial" charset="0"/>
                  </a:defRPr>
                </a:lvl5pPr>
                <a:lvl6pPr marL="1741488" fontAlgn="base">
                  <a:spcBef>
                    <a:spcPct val="0"/>
                  </a:spcBef>
                  <a:spcAft>
                    <a:spcPct val="0"/>
                  </a:spcAft>
                  <a:defRPr>
                    <a:solidFill>
                      <a:schemeClr val="tx1"/>
                    </a:solidFill>
                    <a:latin typeface="Arial" charset="0"/>
                  </a:defRPr>
                </a:lvl6pPr>
                <a:lvl7pPr marL="2198688" fontAlgn="base">
                  <a:spcBef>
                    <a:spcPct val="0"/>
                  </a:spcBef>
                  <a:spcAft>
                    <a:spcPct val="0"/>
                  </a:spcAft>
                  <a:defRPr>
                    <a:solidFill>
                      <a:schemeClr val="tx1"/>
                    </a:solidFill>
                    <a:latin typeface="Arial" charset="0"/>
                  </a:defRPr>
                </a:lvl7pPr>
                <a:lvl8pPr marL="2655888" fontAlgn="base">
                  <a:spcBef>
                    <a:spcPct val="0"/>
                  </a:spcBef>
                  <a:spcAft>
                    <a:spcPct val="0"/>
                  </a:spcAft>
                  <a:defRPr>
                    <a:solidFill>
                      <a:schemeClr val="tx1"/>
                    </a:solidFill>
                    <a:latin typeface="Arial" charset="0"/>
                  </a:defRPr>
                </a:lvl8pPr>
                <a:lvl9pPr marL="3113088" fontAlgn="base">
                  <a:spcBef>
                    <a:spcPct val="0"/>
                  </a:spcBef>
                  <a:spcAft>
                    <a:spcPct val="0"/>
                  </a:spcAft>
                  <a:defRPr>
                    <a:solidFill>
                      <a:schemeClr val="tx1"/>
                    </a:solidFill>
                    <a:latin typeface="Arial" charset="0"/>
                  </a:defRPr>
                </a:lvl9pPr>
              </a:lstStyle>
              <a:p>
                <a:pPr algn="ctr">
                  <a:spcBef>
                    <a:spcPct val="50000"/>
                  </a:spcBef>
                  <a:defRPr/>
                </a:pPr>
                <a:r>
                  <a:rPr lang="en-US" altLang="ja-JP" sz="1300" smtClean="0">
                    <a:ea typeface="MS PGothic" pitchFamily="34" charset="-128"/>
                    <a:cs typeface="Times New Roman" pitchFamily="18" charset="0"/>
                  </a:rPr>
                  <a:t>        ESB</a:t>
                </a:r>
                <a:endParaRPr lang="en-US" sz="1300" smtClean="0">
                  <a:ea typeface="MS PGothic" pitchFamily="34" charset="-128"/>
                  <a:cs typeface="Times New Roman" pitchFamily="18" charset="0"/>
                </a:endParaRPr>
              </a:p>
            </p:txBody>
          </p:sp>
          <p:sp>
            <p:nvSpPr>
              <p:cNvPr id="149" name="Rectangle 26"/>
              <p:cNvSpPr>
                <a:spLocks noChangeArrowheads="1"/>
              </p:cNvSpPr>
              <p:nvPr/>
            </p:nvSpPr>
            <p:spPr bwMode="auto">
              <a:xfrm>
                <a:off x="1411" y="2175"/>
                <a:ext cx="2692" cy="147"/>
              </a:xfrm>
              <a:prstGeom prst="rect">
                <a:avLst/>
              </a:prstGeom>
              <a:noFill/>
              <a:ln>
                <a:noFill/>
              </a:ln>
              <a:effectLst/>
              <a:extLst>
                <a:ext uri="{909E8E84-426E-40DD-AFC4-6F175D3DCCD1}">
                  <a14:hiddenFill xmlns:a14="http://schemas.microsoft.com/office/drawing/2010/main">
                    <a:gradFill rotWithShape="1">
                      <a:gsLst>
                        <a:gs pos="0">
                          <a:schemeClr val="bg1">
                            <a:gamma/>
                            <a:shade val="66275"/>
                            <a:invGamma/>
                            <a:alpha val="0"/>
                          </a:schemeClr>
                        </a:gs>
                        <a:gs pos="50000">
                          <a:schemeClr val="bg1">
                            <a:alpha val="89999"/>
                          </a:schemeClr>
                        </a:gs>
                        <a:gs pos="100000">
                          <a:schemeClr val="bg1">
                            <a:gamma/>
                            <a:shade val="66275"/>
                            <a:invGamma/>
                            <a:alpha val="0"/>
                          </a:schemeClr>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nchor="ctr"/>
              <a:lstStyle/>
              <a:p>
                <a:pPr>
                  <a:lnSpc>
                    <a:spcPct val="80000"/>
                  </a:lnSpc>
                  <a:defRPr/>
                </a:pPr>
                <a:r>
                  <a:rPr lang="en-US" sz="1000" b="0" i="1" dirty="0">
                    <a:solidFill>
                      <a:schemeClr val="tx1"/>
                    </a:solidFill>
                    <a:latin typeface="Arial" charset="0"/>
                    <a:cs typeface="Arial" charset="0"/>
                  </a:rPr>
                  <a:t>Facilitates communication              between services</a:t>
                </a:r>
                <a:r>
                  <a:rPr lang="en-US" sz="1000" b="0" dirty="0">
                    <a:solidFill>
                      <a:schemeClr val="tx1"/>
                    </a:solidFill>
                    <a:latin typeface="Arial" charset="0"/>
                    <a:cs typeface="Arial" charset="0"/>
                  </a:rPr>
                  <a:t> </a:t>
                </a:r>
              </a:p>
            </p:txBody>
          </p:sp>
        </p:grpSp>
        <p:sp>
          <p:nvSpPr>
            <p:cNvPr id="144" name="Rectangle 27"/>
            <p:cNvSpPr>
              <a:spLocks noChangeAspect="1" noChangeArrowheads="1"/>
            </p:cNvSpPr>
            <p:nvPr/>
          </p:nvSpPr>
          <p:spPr bwMode="auto">
            <a:xfrm rot="-5400000">
              <a:off x="4695" y="1673"/>
              <a:ext cx="987" cy="270"/>
            </a:xfrm>
            <a:prstGeom prst="rect">
              <a:avLst/>
            </a:prstGeom>
            <a:noFill/>
            <a:ln>
              <a:noFill/>
            </a:ln>
            <a:effectLst/>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1019175" eaLnBrk="0" hangingPunct="0">
                <a:defRPr b="1">
                  <a:solidFill>
                    <a:srgbClr val="FF0000"/>
                  </a:solidFill>
                  <a:latin typeface="Arial" panose="020B0604020202020204" pitchFamily="34" charset="0"/>
                  <a:cs typeface="Arial" panose="020B0604020202020204" pitchFamily="34" charset="0"/>
                </a:defRPr>
              </a:lvl1pPr>
              <a:lvl2pPr marL="742950" indent="-285750" defTabSz="1019175" eaLnBrk="0" hangingPunct="0">
                <a:defRPr b="1">
                  <a:solidFill>
                    <a:srgbClr val="FF0000"/>
                  </a:solidFill>
                  <a:latin typeface="Arial" panose="020B0604020202020204" pitchFamily="34" charset="0"/>
                  <a:cs typeface="Arial" panose="020B0604020202020204" pitchFamily="34" charset="0"/>
                </a:defRPr>
              </a:lvl2pPr>
              <a:lvl3pPr marL="1143000" indent="-228600" defTabSz="1019175" eaLnBrk="0" hangingPunct="0">
                <a:defRPr b="1">
                  <a:solidFill>
                    <a:srgbClr val="FF0000"/>
                  </a:solidFill>
                  <a:latin typeface="Arial" panose="020B0604020202020204" pitchFamily="34" charset="0"/>
                  <a:cs typeface="Arial" panose="020B0604020202020204" pitchFamily="34" charset="0"/>
                </a:defRPr>
              </a:lvl3pPr>
              <a:lvl4pPr marL="1600200" indent="-228600" defTabSz="1019175" eaLnBrk="0" hangingPunct="0">
                <a:defRPr b="1">
                  <a:solidFill>
                    <a:srgbClr val="FF0000"/>
                  </a:solidFill>
                  <a:latin typeface="Arial" panose="020B0604020202020204" pitchFamily="34" charset="0"/>
                  <a:cs typeface="Arial" panose="020B0604020202020204" pitchFamily="34" charset="0"/>
                </a:defRPr>
              </a:lvl4pPr>
              <a:lvl5pPr marL="2057400" indent="-228600" defTabSz="1019175" eaLnBrk="0" hangingPunct="0">
                <a:defRPr b="1">
                  <a:solidFill>
                    <a:srgbClr val="FF0000"/>
                  </a:solidFill>
                  <a:latin typeface="Arial" panose="020B0604020202020204" pitchFamily="34" charset="0"/>
                  <a:cs typeface="Arial" panose="020B0604020202020204" pitchFamily="34" charset="0"/>
                </a:defRPr>
              </a:lvl5pPr>
              <a:lvl6pPr marL="2514600" indent="-228600" algn="ctr" defTabSz="10191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defTabSz="10191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defTabSz="10191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defTabSz="1019175"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lnSpc>
                  <a:spcPct val="85000"/>
                </a:lnSpc>
              </a:pPr>
              <a:r>
                <a:rPr lang="en-US" altLang="en-US" sz="1300">
                  <a:solidFill>
                    <a:schemeClr val="tx1"/>
                  </a:solidFill>
                  <a:cs typeface="Times New Roman" panose="02020603050405020304" pitchFamily="18" charset="0"/>
                </a:rPr>
                <a:t>IT Service</a:t>
              </a:r>
              <a:br>
                <a:rPr lang="en-US" altLang="en-US" sz="1300">
                  <a:solidFill>
                    <a:schemeClr val="tx1"/>
                  </a:solidFill>
                  <a:cs typeface="Times New Roman" panose="02020603050405020304" pitchFamily="18" charset="0"/>
                </a:rPr>
              </a:br>
              <a:r>
                <a:rPr lang="en-US" altLang="en-US" sz="1300">
                  <a:solidFill>
                    <a:schemeClr val="tx1"/>
                  </a:solidFill>
                  <a:cs typeface="Times New Roman" panose="02020603050405020304" pitchFamily="18" charset="0"/>
                </a:rPr>
                <a:t>Management</a:t>
              </a:r>
            </a:p>
          </p:txBody>
        </p:sp>
        <p:sp>
          <p:nvSpPr>
            <p:cNvPr id="145" name="Text Box 28"/>
            <p:cNvSpPr txBox="1">
              <a:spLocks noChangeAspect="1" noChangeArrowheads="1"/>
            </p:cNvSpPr>
            <p:nvPr/>
          </p:nvSpPr>
          <p:spPr bwMode="auto">
            <a:xfrm>
              <a:off x="391" y="3201"/>
              <a:ext cx="4806" cy="164"/>
            </a:xfrm>
            <a:prstGeom prst="rect">
              <a:avLst/>
            </a:prstGeom>
            <a:noFill/>
            <a:ln>
              <a:noFill/>
            </a:ln>
            <a:effectLst/>
            <a:extLst>
              <a:ext uri="{909E8E84-426E-40DD-AFC4-6F175D3DCCD1}">
                <a14:hiddenFill xmlns:a14="http://schemas.microsoft.com/office/drawing/2010/main">
                  <a:solidFill>
                    <a:srgbClr val="000000"/>
                  </a:solidFill>
                </a14:hiddenFill>
              </a:ext>
              <a:ext uri="{91240B29-F687-4F45-9708-019B960494DF}">
                <a14:hiddenLine xmlns:a14="http://schemas.microsoft.com/office/drawing/2010/main" w="6350">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lnSpc>
                  <a:spcPct val="85000"/>
                </a:lnSpc>
                <a:buFont typeface="Wingdings" panose="05000000000000000000" pitchFamily="2" charset="2"/>
                <a:buNone/>
              </a:pPr>
              <a:r>
                <a:rPr lang="en-US" altLang="en-US" sz="1300">
                  <a:solidFill>
                    <a:schemeClr val="tx1"/>
                  </a:solidFill>
                </a:rPr>
                <a:t>Infrastructure Services</a:t>
              </a:r>
            </a:p>
          </p:txBody>
        </p:sp>
        <p:sp>
          <p:nvSpPr>
            <p:cNvPr id="146" name="Rectangle 29"/>
            <p:cNvSpPr>
              <a:spLocks noChangeArrowheads="1"/>
            </p:cNvSpPr>
            <p:nvPr/>
          </p:nvSpPr>
          <p:spPr bwMode="auto">
            <a:xfrm>
              <a:off x="2169" y="3379"/>
              <a:ext cx="125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r>
                <a:rPr lang="en-US" altLang="en-US" sz="1000" b="0" i="1">
                  <a:solidFill>
                    <a:schemeClr val="tx1"/>
                  </a:solidFill>
                </a:rPr>
                <a:t>Optimizes throughput, availability and performance</a:t>
              </a:r>
            </a:p>
          </p:txBody>
        </p:sp>
        <p:sp>
          <p:nvSpPr>
            <p:cNvPr id="147" name="Rectangle 30"/>
            <p:cNvSpPr>
              <a:spLocks noChangeArrowheads="1"/>
            </p:cNvSpPr>
            <p:nvPr/>
          </p:nvSpPr>
          <p:spPr bwMode="auto">
            <a:xfrm>
              <a:off x="3803" y="1779"/>
              <a:ext cx="889"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r>
                <a:rPr lang="en-US" altLang="en-US" sz="1000" b="0" i="1">
                  <a:solidFill>
                    <a:schemeClr val="tx1"/>
                  </a:solidFill>
                </a:rPr>
                <a:t>Manages diverse data and content in a unified manner</a:t>
              </a:r>
            </a:p>
          </p:txBody>
        </p:sp>
      </p:grpSp>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49" name="Rectangle 69"/>
          <p:cNvSpPr>
            <a:spLocks noGrp="1" noChangeArrowheads="1"/>
          </p:cNvSpPr>
          <p:nvPr>
            <p:ph type="title"/>
          </p:nvPr>
        </p:nvSpPr>
        <p:spPr>
          <a:xfrm>
            <a:off x="153988" y="341313"/>
            <a:ext cx="8990012" cy="919162"/>
          </a:xfrm>
        </p:spPr>
        <p:txBody>
          <a:bodyPr>
            <a:normAutofit/>
          </a:bodyPr>
          <a:lstStyle/>
          <a:p>
            <a:pPr eaLnBrk="1" fontAlgn="auto" hangingPunct="1">
              <a:spcAft>
                <a:spcPts val="0"/>
              </a:spcAft>
              <a:defRPr/>
            </a:pPr>
            <a:r>
              <a:rPr lang="en-US" dirty="0" smtClean="0"/>
              <a:t>Enterprise Service Bus (ESB)</a:t>
            </a:r>
            <a:endParaRPr lang="en-US" sz="2000" i="1" dirty="0">
              <a:solidFill>
                <a:schemeClr val="tx2">
                  <a:lumMod val="75000"/>
                </a:schemeClr>
              </a:solidFill>
            </a:endParaRPr>
          </a:p>
        </p:txBody>
      </p:sp>
      <p:sp>
        <p:nvSpPr>
          <p:cNvPr id="23555" name="Slide Number Placeholder 2"/>
          <p:cNvSpPr>
            <a:spLocks noGrp="1"/>
          </p:cNvSpPr>
          <p:nvPr>
            <p:ph type="sldNum" sz="quarter" idx="12"/>
          </p:nvPr>
        </p:nvSpPr>
        <p:spPr bwMode="auto">
          <a:noFill/>
          <a:ln>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DBB31926-AFFE-4831-A39E-4791F48C6C35}" type="slidenum">
              <a:rPr lang="en-US" altLang="en-US">
                <a:solidFill>
                  <a:srgbClr val="FFFFFF"/>
                </a:solidFill>
              </a:rPr>
              <a:pPr eaLnBrk="1" hangingPunct="1"/>
              <a:t>14</a:t>
            </a:fld>
            <a:endParaRPr lang="en-US" altLang="en-US">
              <a:solidFill>
                <a:srgbClr val="FFFFFF"/>
              </a:solidFill>
            </a:endParaRPr>
          </a:p>
        </p:txBody>
      </p:sp>
      <p:pic>
        <p:nvPicPr>
          <p:cNvPr id="23556" name="Picture 2" descr="pedistal"/>
          <p:cNvPicPr>
            <a:picLocks noChangeAspect="1" noChangeArrowheads="1"/>
          </p:cNvPicPr>
          <p:nvPr/>
        </p:nvPicPr>
        <p:blipFill>
          <a:blip r:embed="rId3">
            <a:extLst>
              <a:ext uri="{28A0092B-C50C-407E-A947-70E740481C1C}">
                <a14:useLocalDpi xmlns:a14="http://schemas.microsoft.com/office/drawing/2010/main" val="0"/>
              </a:ext>
            </a:extLst>
          </a:blip>
          <a:srcRect b="47620"/>
          <a:stretch>
            <a:fillRect/>
          </a:stretch>
        </p:blipFill>
        <p:spPr bwMode="auto">
          <a:xfrm>
            <a:off x="0" y="2486025"/>
            <a:ext cx="9144000" cy="1298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57" name="Freeform 3"/>
          <p:cNvSpPr>
            <a:spLocks/>
          </p:cNvSpPr>
          <p:nvPr/>
        </p:nvSpPr>
        <p:spPr bwMode="auto">
          <a:xfrm>
            <a:off x="754063" y="4498975"/>
            <a:ext cx="2667000" cy="1587500"/>
          </a:xfrm>
          <a:custGeom>
            <a:avLst/>
            <a:gdLst>
              <a:gd name="T0" fmla="*/ 0 w 1680"/>
              <a:gd name="T1" fmla="*/ 1910278438 h 1000"/>
              <a:gd name="T2" fmla="*/ 2147483647 w 1680"/>
              <a:gd name="T3" fmla="*/ 0 h 1000"/>
              <a:gd name="T4" fmla="*/ 1043344688 w 1680"/>
              <a:gd name="T5" fmla="*/ 2147483647 h 1000"/>
              <a:gd name="T6" fmla="*/ 0 w 1680"/>
              <a:gd name="T7" fmla="*/ 1910278438 h 1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 h="1000">
                <a:moveTo>
                  <a:pt x="0" y="758"/>
                </a:moveTo>
                <a:lnTo>
                  <a:pt x="1680" y="0"/>
                </a:lnTo>
                <a:lnTo>
                  <a:pt x="414" y="1000"/>
                </a:lnTo>
                <a:lnTo>
                  <a:pt x="0" y="758"/>
                </a:lnTo>
                <a:close/>
              </a:path>
            </a:pathLst>
          </a:custGeom>
          <a:gradFill rotWithShape="1">
            <a:gsLst>
              <a:gs pos="0">
                <a:srgbClr val="33CCCC">
                  <a:alpha val="70000"/>
                </a:srgbClr>
              </a:gs>
              <a:gs pos="100000">
                <a:srgbClr val="9CE6E6">
                  <a:alpha val="35999"/>
                </a:srgbClr>
              </a:gs>
            </a:gsLst>
            <a:lin ang="18900000" scaled="1"/>
          </a:gradFill>
          <a:ln>
            <a:noFill/>
          </a:ln>
          <a:effectLst/>
          <a:extLst>
            <a:ext uri="{91240B29-F687-4F45-9708-019B960494DF}">
              <a14:hiddenLine xmlns:a14="http://schemas.microsoft.com/office/drawing/2010/main" w="2857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3558" name="Freeform 4"/>
          <p:cNvSpPr>
            <a:spLocks/>
          </p:cNvSpPr>
          <p:nvPr/>
        </p:nvSpPr>
        <p:spPr bwMode="auto">
          <a:xfrm>
            <a:off x="2455863" y="4486275"/>
            <a:ext cx="1295400" cy="1435100"/>
          </a:xfrm>
          <a:custGeom>
            <a:avLst/>
            <a:gdLst>
              <a:gd name="T0" fmla="*/ 0 w 816"/>
              <a:gd name="T1" fmla="*/ 2036286250 h 904"/>
              <a:gd name="T2" fmla="*/ 2056447500 w 816"/>
              <a:gd name="T3" fmla="*/ 0 h 904"/>
              <a:gd name="T4" fmla="*/ 1149191250 w 816"/>
              <a:gd name="T5" fmla="*/ 2147483647 h 904"/>
              <a:gd name="T6" fmla="*/ 0 w 816"/>
              <a:gd name="T7" fmla="*/ 2036286250 h 9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6" h="904">
                <a:moveTo>
                  <a:pt x="0" y="808"/>
                </a:moveTo>
                <a:lnTo>
                  <a:pt x="816" y="0"/>
                </a:lnTo>
                <a:lnTo>
                  <a:pt x="456" y="904"/>
                </a:lnTo>
                <a:lnTo>
                  <a:pt x="0" y="808"/>
                </a:lnTo>
                <a:close/>
              </a:path>
            </a:pathLst>
          </a:custGeom>
          <a:gradFill rotWithShape="1">
            <a:gsLst>
              <a:gs pos="0">
                <a:srgbClr val="99CC00">
                  <a:alpha val="70000"/>
                </a:srgbClr>
              </a:gs>
              <a:gs pos="100000">
                <a:srgbClr val="CDE683">
                  <a:alpha val="35999"/>
                </a:srgbClr>
              </a:gs>
            </a:gsLst>
            <a:lin ang="18900000" scaled="1"/>
          </a:gradFill>
          <a:ln>
            <a:noFill/>
          </a:ln>
          <a:effectLst/>
          <a:extLst>
            <a:ext uri="{91240B29-F687-4F45-9708-019B960494DF}">
              <a14:hiddenLine xmlns:a14="http://schemas.microsoft.com/office/drawing/2010/main" w="2857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3559" name="Freeform 5"/>
          <p:cNvSpPr>
            <a:spLocks/>
          </p:cNvSpPr>
          <p:nvPr/>
        </p:nvSpPr>
        <p:spPr bwMode="auto">
          <a:xfrm>
            <a:off x="4068763" y="4473575"/>
            <a:ext cx="762000" cy="1473200"/>
          </a:xfrm>
          <a:custGeom>
            <a:avLst/>
            <a:gdLst>
              <a:gd name="T0" fmla="*/ 0 w 480"/>
              <a:gd name="T1" fmla="*/ 2147483647 h 928"/>
              <a:gd name="T2" fmla="*/ 544353750 w 480"/>
              <a:gd name="T3" fmla="*/ 0 h 928"/>
              <a:gd name="T4" fmla="*/ 1209675000 w 480"/>
              <a:gd name="T5" fmla="*/ 2147483647 h 928"/>
              <a:gd name="T6" fmla="*/ 0 w 480"/>
              <a:gd name="T7" fmla="*/ 2147483647 h 92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928">
                <a:moveTo>
                  <a:pt x="0" y="928"/>
                </a:moveTo>
                <a:lnTo>
                  <a:pt x="216" y="0"/>
                </a:lnTo>
                <a:lnTo>
                  <a:pt x="480" y="920"/>
                </a:lnTo>
                <a:lnTo>
                  <a:pt x="0" y="928"/>
                </a:lnTo>
                <a:close/>
              </a:path>
            </a:pathLst>
          </a:custGeom>
          <a:gradFill rotWithShape="1">
            <a:gsLst>
              <a:gs pos="0">
                <a:srgbClr val="FFCC00">
                  <a:alpha val="70000"/>
                </a:srgbClr>
              </a:gs>
              <a:gs pos="100000">
                <a:srgbClr val="FFE683">
                  <a:alpha val="35999"/>
                </a:srgbClr>
              </a:gs>
            </a:gsLst>
            <a:lin ang="18900000" scaled="1"/>
          </a:gradFill>
          <a:ln>
            <a:noFill/>
          </a:ln>
          <a:effectLst/>
          <a:extLst>
            <a:ext uri="{91240B29-F687-4F45-9708-019B960494DF}">
              <a14:hiddenLine xmlns:a14="http://schemas.microsoft.com/office/drawing/2010/main" w="2857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3560" name="Freeform 6"/>
          <p:cNvSpPr>
            <a:spLocks/>
          </p:cNvSpPr>
          <p:nvPr/>
        </p:nvSpPr>
        <p:spPr bwMode="auto">
          <a:xfrm flipH="1">
            <a:off x="5072063" y="4448175"/>
            <a:ext cx="2667000" cy="1587500"/>
          </a:xfrm>
          <a:custGeom>
            <a:avLst/>
            <a:gdLst>
              <a:gd name="T0" fmla="*/ 0 w 1680"/>
              <a:gd name="T1" fmla="*/ 1910278438 h 1000"/>
              <a:gd name="T2" fmla="*/ 2147483647 w 1680"/>
              <a:gd name="T3" fmla="*/ 0 h 1000"/>
              <a:gd name="T4" fmla="*/ 1043344688 w 1680"/>
              <a:gd name="T5" fmla="*/ 2147483647 h 1000"/>
              <a:gd name="T6" fmla="*/ 0 w 1680"/>
              <a:gd name="T7" fmla="*/ 1910278438 h 10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80" h="1000">
                <a:moveTo>
                  <a:pt x="0" y="758"/>
                </a:moveTo>
                <a:lnTo>
                  <a:pt x="1680" y="0"/>
                </a:lnTo>
                <a:lnTo>
                  <a:pt x="414" y="1000"/>
                </a:lnTo>
                <a:lnTo>
                  <a:pt x="0" y="758"/>
                </a:lnTo>
                <a:close/>
              </a:path>
            </a:pathLst>
          </a:custGeom>
          <a:gradFill rotWithShape="1">
            <a:gsLst>
              <a:gs pos="0">
                <a:srgbClr val="FF0066">
                  <a:alpha val="70000"/>
                </a:srgbClr>
              </a:gs>
              <a:gs pos="100000">
                <a:srgbClr val="FF83B5">
                  <a:alpha val="35999"/>
                </a:srgbClr>
              </a:gs>
            </a:gsLst>
            <a:lin ang="18900000" scaled="1"/>
          </a:gradFill>
          <a:ln>
            <a:noFill/>
          </a:ln>
          <a:effectLst/>
          <a:extLst>
            <a:ext uri="{91240B29-F687-4F45-9708-019B960494DF}">
              <a14:hiddenLine xmlns:a14="http://schemas.microsoft.com/office/drawing/2010/main" w="2857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3561" name="Freeform 7"/>
          <p:cNvSpPr>
            <a:spLocks/>
          </p:cNvSpPr>
          <p:nvPr/>
        </p:nvSpPr>
        <p:spPr bwMode="auto">
          <a:xfrm flipH="1">
            <a:off x="4894263" y="4486275"/>
            <a:ext cx="1295400" cy="1435100"/>
          </a:xfrm>
          <a:custGeom>
            <a:avLst/>
            <a:gdLst>
              <a:gd name="T0" fmla="*/ 0 w 816"/>
              <a:gd name="T1" fmla="*/ 2036286250 h 904"/>
              <a:gd name="T2" fmla="*/ 2056447500 w 816"/>
              <a:gd name="T3" fmla="*/ 0 h 904"/>
              <a:gd name="T4" fmla="*/ 1149191250 w 816"/>
              <a:gd name="T5" fmla="*/ 2147483647 h 904"/>
              <a:gd name="T6" fmla="*/ 0 w 816"/>
              <a:gd name="T7" fmla="*/ 2036286250 h 90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6" h="904">
                <a:moveTo>
                  <a:pt x="0" y="808"/>
                </a:moveTo>
                <a:lnTo>
                  <a:pt x="816" y="0"/>
                </a:lnTo>
                <a:lnTo>
                  <a:pt x="456" y="904"/>
                </a:lnTo>
                <a:lnTo>
                  <a:pt x="0" y="808"/>
                </a:lnTo>
                <a:close/>
              </a:path>
            </a:pathLst>
          </a:custGeom>
          <a:gradFill rotWithShape="1">
            <a:gsLst>
              <a:gs pos="0">
                <a:srgbClr val="FF9933">
                  <a:alpha val="70000"/>
                </a:srgbClr>
              </a:gs>
              <a:gs pos="100000">
                <a:srgbClr val="FFCD9C">
                  <a:alpha val="35999"/>
                </a:srgbClr>
              </a:gs>
            </a:gsLst>
            <a:lin ang="18900000" scaled="1"/>
          </a:gradFill>
          <a:ln>
            <a:noFill/>
          </a:ln>
          <a:effectLst/>
          <a:extLst>
            <a:ext uri="{91240B29-F687-4F45-9708-019B960494DF}">
              <a14:hiddenLine xmlns:a14="http://schemas.microsoft.com/office/drawing/2010/main" w="2857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3562" name="Oval 8"/>
          <p:cNvSpPr>
            <a:spLocks noChangeArrowheads="1"/>
          </p:cNvSpPr>
          <p:nvPr/>
        </p:nvSpPr>
        <p:spPr bwMode="auto">
          <a:xfrm>
            <a:off x="4048125" y="5522913"/>
            <a:ext cx="782638" cy="782637"/>
          </a:xfrm>
          <a:prstGeom prst="ellipse">
            <a:avLst/>
          </a:prstGeom>
          <a:solidFill>
            <a:srgbClr val="FFCC00"/>
          </a:solidFill>
          <a:ln>
            <a:noFill/>
          </a:ln>
          <a:effectLst/>
          <a:extLst>
            <a:ext uri="{91240B29-F687-4F45-9708-019B960494DF}">
              <a14:hiddenLine xmlns:a14="http://schemas.microsoft.com/office/drawing/2010/main" w="28575" algn="ctr">
                <a:solidFill>
                  <a:srgbClr val="FFCC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endParaRPr lang="en-US" altLang="en-US"/>
          </a:p>
        </p:txBody>
      </p:sp>
      <p:sp>
        <p:nvSpPr>
          <p:cNvPr id="23563" name="Oval 9"/>
          <p:cNvSpPr>
            <a:spLocks noChangeArrowheads="1"/>
          </p:cNvSpPr>
          <p:nvPr/>
        </p:nvSpPr>
        <p:spPr bwMode="auto">
          <a:xfrm>
            <a:off x="5453063" y="5522913"/>
            <a:ext cx="782637" cy="782637"/>
          </a:xfrm>
          <a:prstGeom prst="ellipse">
            <a:avLst/>
          </a:prstGeom>
          <a:solidFill>
            <a:srgbClr val="FF6600"/>
          </a:solidFill>
          <a:ln>
            <a:noFill/>
          </a:ln>
          <a:effectLst/>
          <a:extLst>
            <a:ext uri="{91240B29-F687-4F45-9708-019B960494DF}">
              <a14:hiddenLine xmlns:a14="http://schemas.microsoft.com/office/drawing/2010/main" w="28575" algn="ctr">
                <a:solidFill>
                  <a:srgbClr val="FFCC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endParaRPr lang="en-US" altLang="en-US"/>
          </a:p>
        </p:txBody>
      </p:sp>
      <p:sp>
        <p:nvSpPr>
          <p:cNvPr id="23564" name="Oval 10"/>
          <p:cNvSpPr>
            <a:spLocks noChangeArrowheads="1"/>
          </p:cNvSpPr>
          <p:nvPr/>
        </p:nvSpPr>
        <p:spPr bwMode="auto">
          <a:xfrm>
            <a:off x="7053263" y="5522913"/>
            <a:ext cx="782637" cy="782637"/>
          </a:xfrm>
          <a:prstGeom prst="ellipse">
            <a:avLst/>
          </a:prstGeom>
          <a:solidFill>
            <a:srgbClr val="FF0066"/>
          </a:solidFill>
          <a:ln>
            <a:noFill/>
          </a:ln>
          <a:effectLst/>
          <a:extLst>
            <a:ext uri="{91240B29-F687-4F45-9708-019B960494DF}">
              <a14:hiddenLine xmlns:a14="http://schemas.microsoft.com/office/drawing/2010/main" w="28575" algn="ctr">
                <a:solidFill>
                  <a:srgbClr val="FFCC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endParaRPr lang="en-US" altLang="en-US"/>
          </a:p>
        </p:txBody>
      </p:sp>
      <p:sp>
        <p:nvSpPr>
          <p:cNvPr id="23565" name="Oval 11"/>
          <p:cNvSpPr>
            <a:spLocks noChangeArrowheads="1"/>
          </p:cNvSpPr>
          <p:nvPr/>
        </p:nvSpPr>
        <p:spPr bwMode="auto">
          <a:xfrm>
            <a:off x="2405063" y="5484813"/>
            <a:ext cx="782637" cy="782637"/>
          </a:xfrm>
          <a:prstGeom prst="ellipse">
            <a:avLst/>
          </a:prstGeom>
          <a:solidFill>
            <a:srgbClr val="99CC00"/>
          </a:solidFill>
          <a:ln>
            <a:noFill/>
          </a:ln>
          <a:effectLst/>
          <a:extLst>
            <a:ext uri="{91240B29-F687-4F45-9708-019B960494DF}">
              <a14:hiddenLine xmlns:a14="http://schemas.microsoft.com/office/drawing/2010/main" w="28575" algn="ctr">
                <a:solidFill>
                  <a:srgbClr val="FFCC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endParaRPr lang="en-US" altLang="en-US"/>
          </a:p>
        </p:txBody>
      </p:sp>
      <p:sp>
        <p:nvSpPr>
          <p:cNvPr id="23566" name="Oval 12"/>
          <p:cNvSpPr>
            <a:spLocks noChangeArrowheads="1"/>
          </p:cNvSpPr>
          <p:nvPr/>
        </p:nvSpPr>
        <p:spPr bwMode="auto">
          <a:xfrm>
            <a:off x="733425" y="5484813"/>
            <a:ext cx="782638" cy="782637"/>
          </a:xfrm>
          <a:prstGeom prst="ellipse">
            <a:avLst/>
          </a:prstGeom>
          <a:solidFill>
            <a:srgbClr val="33CCCC"/>
          </a:solidFill>
          <a:ln>
            <a:noFill/>
          </a:ln>
          <a:effectLst/>
          <a:extLst>
            <a:ext uri="{91240B29-F687-4F45-9708-019B960494DF}">
              <a14:hiddenLine xmlns:a14="http://schemas.microsoft.com/office/drawing/2010/main" w="28575" algn="ctr">
                <a:solidFill>
                  <a:srgbClr val="FFCC66"/>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endParaRPr lang="en-US" altLang="en-US"/>
          </a:p>
        </p:txBody>
      </p:sp>
      <p:pic>
        <p:nvPicPr>
          <p:cNvPr id="23567" name="Picture 13" descr="sap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050" y="5087938"/>
            <a:ext cx="1211263" cy="881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68" name="Picture 15" descr="peoplesoft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1088" y="5213350"/>
            <a:ext cx="1273175"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69" name="Picture 16" descr="heterogenouse-information-i"/>
          <p:cNvPicPr>
            <a:picLocks noChangeAspect="1" noChangeArrowheads="1"/>
          </p:cNvPicPr>
          <p:nvPr/>
        </p:nvPicPr>
        <p:blipFill>
          <a:blip r:embed="rId6">
            <a:extLst>
              <a:ext uri="{28A0092B-C50C-407E-A947-70E740481C1C}">
                <a14:useLocalDpi xmlns:a14="http://schemas.microsoft.com/office/drawing/2010/main" val="0"/>
              </a:ext>
            </a:extLst>
          </a:blip>
          <a:srcRect r="81767"/>
          <a:stretch>
            <a:fillRect/>
          </a:stretch>
        </p:blipFill>
        <p:spPr bwMode="auto">
          <a:xfrm>
            <a:off x="5589588" y="5648325"/>
            <a:ext cx="565150"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70" name="Picture 17" descr="internally-developed"/>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62500" y="5245100"/>
            <a:ext cx="1122363" cy="620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71" name="Picture 23" descr="heterogenouse-information-i"/>
          <p:cNvPicPr>
            <a:picLocks noChangeAspect="1" noChangeArrowheads="1"/>
          </p:cNvPicPr>
          <p:nvPr/>
        </p:nvPicPr>
        <p:blipFill>
          <a:blip r:embed="rId6" cstate="print">
            <a:extLst>
              <a:ext uri="{28A0092B-C50C-407E-A947-70E740481C1C}">
                <a14:useLocalDpi xmlns:a14="http://schemas.microsoft.com/office/drawing/2010/main" val="0"/>
              </a:ext>
            </a:extLst>
          </a:blip>
          <a:srcRect l="31293" r="51653"/>
          <a:stretch>
            <a:fillRect/>
          </a:stretch>
        </p:blipFill>
        <p:spPr bwMode="auto">
          <a:xfrm>
            <a:off x="4276725" y="5662613"/>
            <a:ext cx="528638" cy="57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72" name="Picture 25" descr="heterogenouse-information-i"/>
          <p:cNvPicPr>
            <a:picLocks noChangeAspect="1" noChangeArrowheads="1"/>
          </p:cNvPicPr>
          <p:nvPr/>
        </p:nvPicPr>
        <p:blipFill>
          <a:blip r:embed="rId6">
            <a:extLst>
              <a:ext uri="{28A0092B-C50C-407E-A947-70E740481C1C}">
                <a14:useLocalDpi xmlns:a14="http://schemas.microsoft.com/office/drawing/2010/main" val="0"/>
              </a:ext>
            </a:extLst>
          </a:blip>
          <a:srcRect r="81767"/>
          <a:stretch>
            <a:fillRect/>
          </a:stretch>
        </p:blipFill>
        <p:spPr bwMode="auto">
          <a:xfrm>
            <a:off x="7159625" y="5653088"/>
            <a:ext cx="565150" cy="57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73" name="Picture 26" descr="heterogenouse-information-i"/>
          <p:cNvPicPr>
            <a:picLocks noChangeAspect="1" noChangeArrowheads="1"/>
          </p:cNvPicPr>
          <p:nvPr/>
        </p:nvPicPr>
        <p:blipFill>
          <a:blip r:embed="rId6">
            <a:extLst>
              <a:ext uri="{28A0092B-C50C-407E-A947-70E740481C1C}">
                <a14:useLocalDpi xmlns:a14="http://schemas.microsoft.com/office/drawing/2010/main" val="0"/>
              </a:ext>
            </a:extLst>
          </a:blip>
          <a:srcRect r="81767"/>
          <a:stretch>
            <a:fillRect/>
          </a:stretch>
        </p:blipFill>
        <p:spPr bwMode="auto">
          <a:xfrm>
            <a:off x="2578100" y="5640388"/>
            <a:ext cx="565150" cy="57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74" name="Text Box 27"/>
          <p:cNvSpPr txBox="1">
            <a:spLocks noChangeArrowheads="1"/>
          </p:cNvSpPr>
          <p:nvPr/>
        </p:nvSpPr>
        <p:spPr bwMode="auto">
          <a:xfrm>
            <a:off x="1971675" y="4765675"/>
            <a:ext cx="4892675" cy="304800"/>
          </a:xfrm>
          <a:prstGeom prst="rect">
            <a:avLst/>
          </a:prstGeom>
          <a:noFill/>
          <a:ln>
            <a:noFill/>
          </a:ln>
          <a:effectLst/>
          <a:extLst>
            <a:ext uri="{909E8E84-426E-40DD-AFC4-6F175D3DCCD1}">
              <a14:hiddenFill xmlns:a14="http://schemas.microsoft.com/office/drawing/2010/main">
                <a:solidFill>
                  <a:srgbClr val="FFCF00"/>
                </a:solidFill>
              </a14:hiddenFill>
            </a:ext>
            <a:ext uri="{91240B29-F687-4F45-9708-019B960494DF}">
              <a14:hiddenLine xmlns:a14="http://schemas.microsoft.com/office/drawing/2010/main" w="9525" algn="ctr">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r>
              <a:rPr lang="en-US" altLang="en-US" sz="1400" i="1">
                <a:solidFill>
                  <a:schemeClr val="tx1"/>
                </a:solidFill>
              </a:rPr>
              <a:t>Heterogeneous Applications &amp; Information</a:t>
            </a:r>
          </a:p>
        </p:txBody>
      </p:sp>
      <p:sp>
        <p:nvSpPr>
          <p:cNvPr id="23575" name="Rectangle 28"/>
          <p:cNvSpPr>
            <a:spLocks noChangeArrowheads="1"/>
          </p:cNvSpPr>
          <p:nvPr/>
        </p:nvSpPr>
        <p:spPr bwMode="auto">
          <a:xfrm rot="10800000">
            <a:off x="207963" y="1603375"/>
            <a:ext cx="8115300" cy="1004888"/>
          </a:xfrm>
          <a:prstGeom prst="rect">
            <a:avLst/>
          </a:prstGeom>
          <a:gradFill rotWithShape="1">
            <a:gsLst>
              <a:gs pos="0">
                <a:srgbClr val="7D93BF">
                  <a:alpha val="56000"/>
                </a:srgbClr>
              </a:gs>
              <a:gs pos="100000">
                <a:srgbClr val="4F5D79"/>
              </a:gs>
            </a:gsLst>
            <a:lin ang="5400000" scaled="1"/>
          </a:gradFill>
          <a:ln w="9525">
            <a:miter lim="800000"/>
            <a:headEnd/>
            <a:tailEnd/>
          </a:ln>
          <a:effectLst/>
          <a:scene3d>
            <a:camera prst="legacyObliqueTopRight"/>
            <a:lightRig rig="legacyFlat2" dir="t"/>
          </a:scene3d>
          <a:sp3d extrusionH="74600" prstMaterial="legacyMatte">
            <a:bevelT w="13500" h="13500" prst="angle"/>
            <a:bevelB w="13500" h="13500" prst="angle"/>
            <a:extrusionClr>
              <a:srgbClr val="B2C0D2"/>
            </a:extrusionClr>
            <a:contourClr>
              <a:srgbClr val="7D93B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endParaRPr lang="en-US" altLang="en-US"/>
          </a:p>
        </p:txBody>
      </p:sp>
      <p:grpSp>
        <p:nvGrpSpPr>
          <p:cNvPr id="23576" name="Group 29"/>
          <p:cNvGrpSpPr>
            <a:grpSpLocks/>
          </p:cNvGrpSpPr>
          <p:nvPr/>
        </p:nvGrpSpPr>
        <p:grpSpPr bwMode="auto">
          <a:xfrm>
            <a:off x="4524375" y="1912938"/>
            <a:ext cx="1323975" cy="498475"/>
            <a:chOff x="2899" y="1015"/>
            <a:chExt cx="1327" cy="500"/>
          </a:xfrm>
        </p:grpSpPr>
        <p:sp>
          <p:nvSpPr>
            <p:cNvPr id="23598" name="AutoShape 30"/>
            <p:cNvSpPr>
              <a:spLocks noChangeArrowheads="1"/>
            </p:cNvSpPr>
            <p:nvPr/>
          </p:nvSpPr>
          <p:spPr bwMode="auto">
            <a:xfrm rot="7200000">
              <a:off x="3671" y="1165"/>
              <a:ext cx="26" cy="14"/>
            </a:xfrm>
            <a:prstGeom prst="triangle">
              <a:avLst>
                <a:gd name="adj" fmla="val 50000"/>
              </a:avLst>
            </a:prstGeom>
            <a:solidFill>
              <a:srgbClr val="FFFFFF"/>
            </a:solidFill>
            <a:ln w="2857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endParaRPr lang="en-US" altLang="en-US"/>
            </a:p>
          </p:txBody>
        </p:sp>
        <p:sp>
          <p:nvSpPr>
            <p:cNvPr id="23599" name="Rectangle 31"/>
            <p:cNvSpPr>
              <a:spLocks noChangeArrowheads="1"/>
            </p:cNvSpPr>
            <p:nvPr/>
          </p:nvSpPr>
          <p:spPr bwMode="auto">
            <a:xfrm>
              <a:off x="3342" y="1241"/>
              <a:ext cx="118" cy="110"/>
            </a:xfrm>
            <a:prstGeom prst="rect">
              <a:avLst/>
            </a:prstGeom>
            <a:solidFill>
              <a:srgbClr val="D18213">
                <a:alpha val="70195"/>
              </a:srgbClr>
            </a:solidFill>
            <a:ln w="285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endParaRPr lang="en-US" altLang="en-US"/>
            </a:p>
          </p:txBody>
        </p:sp>
        <p:sp>
          <p:nvSpPr>
            <p:cNvPr id="23600" name="Rectangle 32"/>
            <p:cNvSpPr>
              <a:spLocks noChangeArrowheads="1"/>
            </p:cNvSpPr>
            <p:nvPr/>
          </p:nvSpPr>
          <p:spPr bwMode="auto">
            <a:xfrm>
              <a:off x="3607" y="1241"/>
              <a:ext cx="116" cy="110"/>
            </a:xfrm>
            <a:prstGeom prst="rect">
              <a:avLst/>
            </a:prstGeom>
            <a:solidFill>
              <a:srgbClr val="D18213">
                <a:alpha val="70195"/>
              </a:srgbClr>
            </a:solidFill>
            <a:ln w="285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endParaRPr lang="en-US" altLang="en-US"/>
            </a:p>
          </p:txBody>
        </p:sp>
        <p:sp>
          <p:nvSpPr>
            <p:cNvPr id="23601" name="Rectangle 33"/>
            <p:cNvSpPr>
              <a:spLocks noChangeArrowheads="1"/>
            </p:cNvSpPr>
            <p:nvPr/>
          </p:nvSpPr>
          <p:spPr bwMode="auto">
            <a:xfrm>
              <a:off x="3897" y="1241"/>
              <a:ext cx="118" cy="110"/>
            </a:xfrm>
            <a:prstGeom prst="rect">
              <a:avLst/>
            </a:prstGeom>
            <a:solidFill>
              <a:srgbClr val="FFFF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endParaRPr lang="en-US" altLang="en-US"/>
            </a:p>
          </p:txBody>
        </p:sp>
        <p:sp>
          <p:nvSpPr>
            <p:cNvPr id="23602" name="Rectangle 34"/>
            <p:cNvSpPr>
              <a:spLocks noChangeArrowheads="1"/>
            </p:cNvSpPr>
            <p:nvPr/>
          </p:nvSpPr>
          <p:spPr bwMode="auto">
            <a:xfrm>
              <a:off x="3897" y="1052"/>
              <a:ext cx="118" cy="110"/>
            </a:xfrm>
            <a:prstGeom prst="rect">
              <a:avLst/>
            </a:prstGeom>
            <a:solidFill>
              <a:srgbClr val="008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endParaRPr lang="en-US" altLang="en-US"/>
            </a:p>
          </p:txBody>
        </p:sp>
        <p:sp>
          <p:nvSpPr>
            <p:cNvPr id="23603" name="Rectangle 35"/>
            <p:cNvSpPr>
              <a:spLocks noChangeArrowheads="1"/>
            </p:cNvSpPr>
            <p:nvPr/>
          </p:nvSpPr>
          <p:spPr bwMode="auto">
            <a:xfrm>
              <a:off x="3607" y="1404"/>
              <a:ext cx="116" cy="109"/>
            </a:xfrm>
            <a:prstGeom prst="rect">
              <a:avLst/>
            </a:prstGeom>
            <a:solidFill>
              <a:srgbClr val="008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endParaRPr lang="en-US" altLang="en-US"/>
            </a:p>
          </p:txBody>
        </p:sp>
        <p:cxnSp>
          <p:nvCxnSpPr>
            <p:cNvPr id="23604" name="AutoShape 36"/>
            <p:cNvCxnSpPr>
              <a:cxnSpLocks noChangeShapeType="1"/>
              <a:stCxn id="23599" idx="3"/>
              <a:endCxn id="23600" idx="1"/>
            </p:cNvCxnSpPr>
            <p:nvPr/>
          </p:nvCxnSpPr>
          <p:spPr bwMode="auto">
            <a:xfrm>
              <a:off x="3460" y="1296"/>
              <a:ext cx="147" cy="0"/>
            </a:xfrm>
            <a:prstGeom prst="straightConnector1">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05" name="AutoShape 37"/>
            <p:cNvCxnSpPr>
              <a:cxnSpLocks noChangeShapeType="1"/>
              <a:stCxn id="23599" idx="2"/>
              <a:endCxn id="23603" idx="1"/>
            </p:cNvCxnSpPr>
            <p:nvPr/>
          </p:nvCxnSpPr>
          <p:spPr bwMode="auto">
            <a:xfrm rot="16200000" flipH="1">
              <a:off x="3448" y="1304"/>
              <a:ext cx="107" cy="202"/>
            </a:xfrm>
            <a:prstGeom prst="bentConnector2">
              <a:avLst/>
            </a:prstGeom>
            <a:noFill/>
            <a:ln w="28575">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06" name="AutoShape 38"/>
            <p:cNvCxnSpPr>
              <a:cxnSpLocks noChangeShapeType="1"/>
              <a:stCxn id="23603" idx="3"/>
              <a:endCxn id="23601" idx="2"/>
            </p:cNvCxnSpPr>
            <p:nvPr/>
          </p:nvCxnSpPr>
          <p:spPr bwMode="auto">
            <a:xfrm flipV="1">
              <a:off x="3726" y="1353"/>
              <a:ext cx="231" cy="105"/>
            </a:xfrm>
            <a:prstGeom prst="bentConnector2">
              <a:avLst/>
            </a:prstGeom>
            <a:noFill/>
            <a:ln w="28575">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07" name="AutoShape 39"/>
            <p:cNvCxnSpPr>
              <a:cxnSpLocks noChangeShapeType="1"/>
              <a:stCxn id="23600" idx="3"/>
              <a:endCxn id="23601" idx="1"/>
            </p:cNvCxnSpPr>
            <p:nvPr/>
          </p:nvCxnSpPr>
          <p:spPr bwMode="auto">
            <a:xfrm>
              <a:off x="3723" y="1296"/>
              <a:ext cx="172" cy="0"/>
            </a:xfrm>
            <a:prstGeom prst="straightConnector1">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08" name="AutoShape 40"/>
            <p:cNvCxnSpPr>
              <a:cxnSpLocks noChangeShapeType="1"/>
              <a:stCxn id="23601" idx="3"/>
            </p:cNvCxnSpPr>
            <p:nvPr/>
          </p:nvCxnSpPr>
          <p:spPr bwMode="auto">
            <a:xfrm>
              <a:off x="4024" y="1296"/>
              <a:ext cx="143" cy="0"/>
            </a:xfrm>
            <a:prstGeom prst="straightConnector1">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09" name="AutoShape 41"/>
            <p:cNvCxnSpPr>
              <a:cxnSpLocks noChangeShapeType="1"/>
              <a:stCxn id="23599" idx="0"/>
            </p:cNvCxnSpPr>
            <p:nvPr/>
          </p:nvCxnSpPr>
          <p:spPr bwMode="auto">
            <a:xfrm rot="-5400000">
              <a:off x="3434" y="1064"/>
              <a:ext cx="135" cy="202"/>
            </a:xfrm>
            <a:prstGeom prst="bentConnector2">
              <a:avLst/>
            </a:prstGeom>
            <a:noFill/>
            <a:ln w="28575">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10" name="AutoShape 42"/>
            <p:cNvCxnSpPr>
              <a:cxnSpLocks noChangeShapeType="1"/>
              <a:endCxn id="23602" idx="1"/>
            </p:cNvCxnSpPr>
            <p:nvPr/>
          </p:nvCxnSpPr>
          <p:spPr bwMode="auto">
            <a:xfrm>
              <a:off x="3720" y="1107"/>
              <a:ext cx="168" cy="0"/>
            </a:xfrm>
            <a:prstGeom prst="straightConnector1">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11" name="AutoShape 43"/>
            <p:cNvCxnSpPr>
              <a:cxnSpLocks noChangeShapeType="1"/>
              <a:stCxn id="23602" idx="3"/>
            </p:cNvCxnSpPr>
            <p:nvPr/>
          </p:nvCxnSpPr>
          <p:spPr bwMode="auto">
            <a:xfrm>
              <a:off x="4024" y="1107"/>
              <a:ext cx="202" cy="0"/>
            </a:xfrm>
            <a:prstGeom prst="straightConnector1">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12" name="AutoShape 44"/>
            <p:cNvCxnSpPr>
              <a:cxnSpLocks noChangeShapeType="1"/>
              <a:endCxn id="23599" idx="1"/>
            </p:cNvCxnSpPr>
            <p:nvPr/>
          </p:nvCxnSpPr>
          <p:spPr bwMode="auto">
            <a:xfrm>
              <a:off x="3189" y="1296"/>
              <a:ext cx="144" cy="0"/>
            </a:xfrm>
            <a:prstGeom prst="straightConnector1">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613" name="Rectangle 45"/>
            <p:cNvSpPr>
              <a:spLocks noChangeArrowheads="1"/>
            </p:cNvSpPr>
            <p:nvPr/>
          </p:nvSpPr>
          <p:spPr bwMode="auto">
            <a:xfrm>
              <a:off x="3079" y="1241"/>
              <a:ext cx="118" cy="110"/>
            </a:xfrm>
            <a:prstGeom prst="rect">
              <a:avLst/>
            </a:prstGeom>
            <a:solidFill>
              <a:srgbClr val="FFFF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endParaRPr lang="en-US" altLang="en-US"/>
            </a:p>
          </p:txBody>
        </p:sp>
        <p:cxnSp>
          <p:nvCxnSpPr>
            <p:cNvPr id="23614" name="AutoShape 46"/>
            <p:cNvCxnSpPr>
              <a:cxnSpLocks noChangeShapeType="1"/>
              <a:stCxn id="23603" idx="2"/>
              <a:endCxn id="23613" idx="2"/>
            </p:cNvCxnSpPr>
            <p:nvPr/>
          </p:nvCxnSpPr>
          <p:spPr bwMode="auto">
            <a:xfrm rot="16200000" flipV="1">
              <a:off x="3320" y="1171"/>
              <a:ext cx="162" cy="526"/>
            </a:xfrm>
            <a:prstGeom prst="bentConnector3">
              <a:avLst>
                <a:gd name="adj1" fmla="val -47917"/>
              </a:avLst>
            </a:prstGeom>
            <a:noFill/>
            <a:ln w="28575">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615" name="AutoShape 47"/>
            <p:cNvCxnSpPr>
              <a:cxnSpLocks noChangeShapeType="1"/>
              <a:endCxn id="23613" idx="1"/>
            </p:cNvCxnSpPr>
            <p:nvPr/>
          </p:nvCxnSpPr>
          <p:spPr bwMode="auto">
            <a:xfrm>
              <a:off x="2899" y="1296"/>
              <a:ext cx="171" cy="0"/>
            </a:xfrm>
            <a:prstGeom prst="straightConnector1">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3616" name="Picture 48" descr="Analyz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8" y="1015"/>
              <a:ext cx="152"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23577" name="Picture 49" descr="market_driv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1388" y="1898650"/>
            <a:ext cx="569912" cy="566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78" name="Text Box 50"/>
          <p:cNvSpPr txBox="1">
            <a:spLocks noChangeArrowheads="1"/>
          </p:cNvSpPr>
          <p:nvPr/>
        </p:nvSpPr>
        <p:spPr bwMode="auto">
          <a:xfrm>
            <a:off x="6311900" y="1674813"/>
            <a:ext cx="2233613" cy="168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98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r>
              <a:rPr lang="en-US" altLang="en-US" sz="1100" i="1">
                <a:solidFill>
                  <a:schemeClr val="bg1"/>
                </a:solidFill>
              </a:rPr>
              <a:t>Analytics</a:t>
            </a:r>
          </a:p>
        </p:txBody>
      </p:sp>
      <p:sp>
        <p:nvSpPr>
          <p:cNvPr id="23579" name="Text Box 51"/>
          <p:cNvSpPr txBox="1">
            <a:spLocks noChangeArrowheads="1"/>
          </p:cNvSpPr>
          <p:nvPr/>
        </p:nvSpPr>
        <p:spPr bwMode="auto">
          <a:xfrm>
            <a:off x="4346575" y="1689100"/>
            <a:ext cx="1798638" cy="168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98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r>
              <a:rPr lang="en-US" altLang="en-US" sz="1100" i="1">
                <a:solidFill>
                  <a:schemeClr val="bg1"/>
                </a:solidFill>
              </a:rPr>
              <a:t>Real-time Transactions</a:t>
            </a:r>
            <a:endParaRPr lang="en-US" altLang="en-US" sz="1100" b="0">
              <a:solidFill>
                <a:schemeClr val="bg1"/>
              </a:solidFill>
            </a:endParaRPr>
          </a:p>
        </p:txBody>
      </p:sp>
      <p:sp>
        <p:nvSpPr>
          <p:cNvPr id="23580" name="Text Box 52"/>
          <p:cNvSpPr txBox="1">
            <a:spLocks noChangeArrowheads="1"/>
          </p:cNvSpPr>
          <p:nvPr/>
        </p:nvSpPr>
        <p:spPr bwMode="auto">
          <a:xfrm>
            <a:off x="2266950" y="1652588"/>
            <a:ext cx="1797050" cy="169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98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r>
              <a:rPr lang="en-US" altLang="en-US" sz="1100" i="1">
                <a:solidFill>
                  <a:schemeClr val="bg1"/>
                </a:solidFill>
              </a:rPr>
              <a:t>Customer 360</a:t>
            </a:r>
          </a:p>
        </p:txBody>
      </p:sp>
      <p:sp>
        <p:nvSpPr>
          <p:cNvPr id="23581" name="Text Box 53"/>
          <p:cNvSpPr txBox="1">
            <a:spLocks noChangeArrowheads="1"/>
          </p:cNvSpPr>
          <p:nvPr/>
        </p:nvSpPr>
        <p:spPr bwMode="auto">
          <a:xfrm>
            <a:off x="161925" y="1652588"/>
            <a:ext cx="2233613" cy="168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98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r>
              <a:rPr lang="en-US" altLang="en-US" sz="1100" i="1">
                <a:solidFill>
                  <a:schemeClr val="bg1"/>
                </a:solidFill>
              </a:rPr>
              <a:t>Tools &amp; Applications</a:t>
            </a:r>
          </a:p>
        </p:txBody>
      </p:sp>
      <p:pic>
        <p:nvPicPr>
          <p:cNvPr id="23582" name="Picture 37" descr="npo0000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49550" y="1873250"/>
            <a:ext cx="798513" cy="598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83" name="Picture 55"/>
          <p:cNvPicPr>
            <a:picLocks noChangeAspect="1" noChangeArrowheads="1"/>
          </p:cNvPicPr>
          <p:nvPr/>
        </p:nvPicPr>
        <p:blipFill>
          <a:blip r:embed="rId11">
            <a:extLst>
              <a:ext uri="{28A0092B-C50C-407E-A947-70E740481C1C}">
                <a14:useLocalDpi xmlns:a14="http://schemas.microsoft.com/office/drawing/2010/main" val="0"/>
              </a:ext>
            </a:extLst>
          </a:blip>
          <a:srcRect t="23140" r="47391" b="23219"/>
          <a:stretch>
            <a:fillRect/>
          </a:stretch>
        </p:blipFill>
        <p:spPr bwMode="auto">
          <a:xfrm>
            <a:off x="6997700" y="1881188"/>
            <a:ext cx="804863"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584" name="Rectangle 56"/>
          <p:cNvSpPr>
            <a:spLocks noChangeArrowheads="1"/>
          </p:cNvSpPr>
          <p:nvPr/>
        </p:nvSpPr>
        <p:spPr bwMode="auto">
          <a:xfrm>
            <a:off x="2428875" y="3881438"/>
            <a:ext cx="3687763" cy="687387"/>
          </a:xfrm>
          <a:prstGeom prst="rect">
            <a:avLst/>
          </a:prstGeom>
          <a:gradFill rotWithShape="1">
            <a:gsLst>
              <a:gs pos="0">
                <a:srgbClr val="5157A3">
                  <a:alpha val="87000"/>
                </a:srgbClr>
              </a:gs>
              <a:gs pos="100000">
                <a:srgbClr val="296469">
                  <a:alpha val="87999"/>
                </a:srgbClr>
              </a:gs>
            </a:gsLst>
            <a:lin ang="2700000" scaled="1"/>
          </a:gradFill>
          <a:ln w="9525">
            <a:miter lim="800000"/>
            <a:headEnd/>
            <a:tailEnd/>
          </a:ln>
          <a:effectLst/>
          <a:scene3d>
            <a:camera prst="legacyObliqueTopRight"/>
            <a:lightRig rig="legacyFlat2" dir="t"/>
          </a:scene3d>
          <a:sp3d extrusionH="100000" prstMaterial="legacyMatte">
            <a:bevelT w="13500" h="13500" prst="angle"/>
            <a:bevelB w="13500" h="13500" prst="angle"/>
            <a:extrusionClr>
              <a:srgbClr val="7D93BF"/>
            </a:extrusionClr>
            <a:contourClr>
              <a:srgbClr val="5157A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endParaRPr lang="en-US" altLang="en-US"/>
          </a:p>
        </p:txBody>
      </p:sp>
      <p:sp>
        <p:nvSpPr>
          <p:cNvPr id="23585" name="Text Box 57"/>
          <p:cNvSpPr txBox="1">
            <a:spLocks noChangeArrowheads="1"/>
          </p:cNvSpPr>
          <p:nvPr/>
        </p:nvSpPr>
        <p:spPr bwMode="auto">
          <a:xfrm>
            <a:off x="2366963" y="3887788"/>
            <a:ext cx="3808412" cy="677862"/>
          </a:xfrm>
          <a:prstGeom prst="rect">
            <a:avLst/>
          </a:prstGeom>
          <a:noFill/>
          <a:ln>
            <a:noFill/>
          </a:ln>
          <a:effectLst/>
          <a:extLst>
            <a:ext uri="{909E8E84-426E-40DD-AFC4-6F175D3DCCD1}">
              <a14:hiddenFill xmlns:a14="http://schemas.microsoft.com/office/drawing/2010/main">
                <a:solidFill>
                  <a:srgbClr val="FFCC66"/>
                </a:solidFill>
              </a14:hiddenFill>
            </a:ext>
            <a:ext uri="{91240B29-F687-4F45-9708-019B960494DF}">
              <a14:hiddenLine xmlns:a14="http://schemas.microsoft.com/office/drawing/2010/main" w="28575" algn="ctr">
                <a:solidFill>
                  <a:srgbClr val="FFCC66"/>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wrap="none">
            <a:spAutoFit/>
          </a:bodyPr>
          <a:lstStyle>
            <a:lvl1pPr marL="342900" indent="-342900"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buClr>
                <a:schemeClr val="accent2"/>
              </a:buClr>
              <a:buFont typeface="Wingdings" panose="05000000000000000000" pitchFamily="2" charset="2"/>
              <a:buNone/>
            </a:pPr>
            <a:r>
              <a:rPr lang="en-US" altLang="en-US" sz="2000">
                <a:solidFill>
                  <a:srgbClr val="FFFFFF"/>
                </a:solidFill>
              </a:rPr>
              <a:t>ESB</a:t>
            </a:r>
          </a:p>
          <a:p>
            <a:pPr eaLnBrk="1" hangingPunct="1">
              <a:buClr>
                <a:schemeClr val="accent2"/>
              </a:buClr>
              <a:buFont typeface="Wingdings" panose="05000000000000000000" pitchFamily="2" charset="2"/>
              <a:buNone/>
            </a:pPr>
            <a:r>
              <a:rPr lang="en-US" altLang="en-US" b="0">
                <a:solidFill>
                  <a:srgbClr val="FFFFFF"/>
                </a:solidFill>
              </a:rPr>
              <a:t>Virtualization Of Business Process</a:t>
            </a:r>
          </a:p>
        </p:txBody>
      </p:sp>
      <p:grpSp>
        <p:nvGrpSpPr>
          <p:cNvPr id="4372538" name="Group 58"/>
          <p:cNvGrpSpPr>
            <a:grpSpLocks/>
          </p:cNvGrpSpPr>
          <p:nvPr/>
        </p:nvGrpSpPr>
        <p:grpSpPr bwMode="auto">
          <a:xfrm>
            <a:off x="2319338" y="3255963"/>
            <a:ext cx="1227137" cy="617537"/>
            <a:chOff x="1650" y="1988"/>
            <a:chExt cx="773" cy="389"/>
          </a:xfrm>
        </p:grpSpPr>
        <p:sp>
          <p:nvSpPr>
            <p:cNvPr id="23596" name="AutoShape 59"/>
            <p:cNvSpPr>
              <a:spLocks noChangeArrowheads="1"/>
            </p:cNvSpPr>
            <p:nvPr/>
          </p:nvSpPr>
          <p:spPr bwMode="auto">
            <a:xfrm>
              <a:off x="1650" y="1988"/>
              <a:ext cx="773" cy="389"/>
            </a:xfrm>
            <a:prstGeom prst="upArrow">
              <a:avLst>
                <a:gd name="adj1" fmla="val 77491"/>
                <a:gd name="adj2" fmla="val 56042"/>
              </a:avLst>
            </a:prstGeom>
            <a:gradFill rotWithShape="1">
              <a:gsLst>
                <a:gs pos="0">
                  <a:srgbClr val="5157A3">
                    <a:alpha val="87000"/>
                  </a:srgbClr>
                </a:gs>
                <a:gs pos="100000">
                  <a:srgbClr val="296469">
                    <a:alpha val="87999"/>
                  </a:srgbClr>
                </a:gs>
              </a:gsLst>
              <a:lin ang="2700000" scaled="1"/>
            </a:gradFill>
            <a:ln w="9525">
              <a:miter lim="800000"/>
              <a:headEnd/>
              <a:tailEnd/>
            </a:ln>
            <a:effectLst/>
            <a:scene3d>
              <a:camera prst="legacyObliqueTopRight"/>
              <a:lightRig rig="legacyFlat2" dir="t"/>
            </a:scene3d>
            <a:sp3d extrusionH="49200" prstMaterial="legacyMatte">
              <a:bevelT w="13500" h="13500" prst="angle"/>
              <a:bevelB w="13500" h="13500" prst="angle"/>
              <a:extrusionClr>
                <a:srgbClr val="7D93BF"/>
              </a:extrusionClr>
              <a:contourClr>
                <a:srgbClr val="5157A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endParaRPr lang="en-US" altLang="en-US"/>
            </a:p>
          </p:txBody>
        </p:sp>
        <p:sp>
          <p:nvSpPr>
            <p:cNvPr id="23597" name="Text Box 60"/>
            <p:cNvSpPr txBox="1">
              <a:spLocks noChangeArrowheads="1"/>
            </p:cNvSpPr>
            <p:nvPr/>
          </p:nvSpPr>
          <p:spPr bwMode="auto">
            <a:xfrm>
              <a:off x="1838" y="2147"/>
              <a:ext cx="396" cy="221"/>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90500" algn="ctr">
                  <a:solidFill>
                    <a:srgbClr val="969696">
                      <a:alpha val="50195"/>
                    </a:srgbClr>
                  </a:solidFill>
                  <a:miter lim="800000"/>
                  <a:headEnd/>
                  <a:tailEnd/>
                </a14:hiddenLine>
              </a:ext>
              <a:ext uri="{AF507438-7753-43E0-B8FC-AC1667EBCBE1}">
                <a14:hiddenEffects xmlns:a14="http://schemas.microsoft.com/office/drawing/2010/main">
                  <a:effectLst>
                    <a:outerShdw dist="17961" dir="2700000" algn="ctr" rotWithShape="0">
                      <a:srgbClr val="4D4D4D"/>
                    </a:outerShdw>
                  </a:effectLst>
                </a14:hiddenEffects>
              </a:ext>
            </a:extLst>
          </p:spPr>
          <p:txBody>
            <a:bodyPr wrap="none" lIns="0" tIns="0" rIns="0" bIns="45712">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lnSpc>
                  <a:spcPct val="90000"/>
                </a:lnSpc>
                <a:buClr>
                  <a:srgbClr val="0084A8"/>
                </a:buClr>
                <a:buSzPct val="110000"/>
                <a:buFont typeface="Wingdings" panose="05000000000000000000" pitchFamily="2" charset="2"/>
                <a:buNone/>
              </a:pPr>
              <a:r>
                <a:rPr lang="en-US" altLang="en-US" sz="1100" i="1">
                  <a:solidFill>
                    <a:schemeClr val="bg1"/>
                  </a:solidFill>
                </a:rPr>
                <a:t>Business</a:t>
              </a:r>
            </a:p>
            <a:p>
              <a:pPr eaLnBrk="1" hangingPunct="1">
                <a:lnSpc>
                  <a:spcPct val="90000"/>
                </a:lnSpc>
                <a:buClr>
                  <a:srgbClr val="0084A8"/>
                </a:buClr>
                <a:buSzPct val="110000"/>
                <a:buFont typeface="Wingdings" panose="05000000000000000000" pitchFamily="2" charset="2"/>
                <a:buNone/>
              </a:pPr>
              <a:r>
                <a:rPr lang="en-US" altLang="en-US" sz="1100" i="1">
                  <a:solidFill>
                    <a:schemeClr val="bg1"/>
                  </a:solidFill>
                </a:rPr>
                <a:t>Process</a:t>
              </a:r>
            </a:p>
          </p:txBody>
        </p:sp>
      </p:grpSp>
      <p:grpSp>
        <p:nvGrpSpPr>
          <p:cNvPr id="4372541" name="Group 61"/>
          <p:cNvGrpSpPr>
            <a:grpSpLocks/>
          </p:cNvGrpSpPr>
          <p:nvPr/>
        </p:nvGrpSpPr>
        <p:grpSpPr bwMode="auto">
          <a:xfrm>
            <a:off x="3668713" y="2917825"/>
            <a:ext cx="1227137" cy="955675"/>
            <a:chOff x="2500" y="1775"/>
            <a:chExt cx="773" cy="602"/>
          </a:xfrm>
        </p:grpSpPr>
        <p:sp>
          <p:nvSpPr>
            <p:cNvPr id="23594" name="AutoShape 62"/>
            <p:cNvSpPr>
              <a:spLocks noChangeArrowheads="1"/>
            </p:cNvSpPr>
            <p:nvPr/>
          </p:nvSpPr>
          <p:spPr bwMode="auto">
            <a:xfrm>
              <a:off x="2500" y="1775"/>
              <a:ext cx="773" cy="602"/>
            </a:xfrm>
            <a:prstGeom prst="upArrow">
              <a:avLst>
                <a:gd name="adj1" fmla="val 77491"/>
                <a:gd name="adj2" fmla="val 39537"/>
              </a:avLst>
            </a:prstGeom>
            <a:gradFill rotWithShape="1">
              <a:gsLst>
                <a:gs pos="0">
                  <a:srgbClr val="5157A3">
                    <a:alpha val="87000"/>
                  </a:srgbClr>
                </a:gs>
                <a:gs pos="100000">
                  <a:srgbClr val="296469">
                    <a:alpha val="87999"/>
                  </a:srgbClr>
                </a:gs>
              </a:gsLst>
              <a:lin ang="2700000" scaled="1"/>
            </a:gradFill>
            <a:ln w="9525">
              <a:miter lim="800000"/>
              <a:headEnd/>
              <a:tailEnd/>
            </a:ln>
            <a:effectLst/>
            <a:scene3d>
              <a:camera prst="legacyObliqueTopRight"/>
              <a:lightRig rig="legacyFlat2" dir="t"/>
            </a:scene3d>
            <a:sp3d extrusionH="49200" prstMaterial="legacyMatte">
              <a:bevelT w="13500" h="13500" prst="angle"/>
              <a:bevelB w="13500" h="13500" prst="angle"/>
              <a:extrusionClr>
                <a:srgbClr val="7D93BF"/>
              </a:extrusionClr>
              <a:contourClr>
                <a:srgbClr val="5157A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endParaRPr lang="en-US" altLang="en-US"/>
            </a:p>
          </p:txBody>
        </p:sp>
        <p:sp>
          <p:nvSpPr>
            <p:cNvPr id="23595" name="Text Box 63"/>
            <p:cNvSpPr txBox="1">
              <a:spLocks noChangeArrowheads="1"/>
            </p:cNvSpPr>
            <p:nvPr/>
          </p:nvSpPr>
          <p:spPr bwMode="auto">
            <a:xfrm>
              <a:off x="2610" y="2016"/>
              <a:ext cx="562" cy="317"/>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90500" algn="ctr">
                  <a:solidFill>
                    <a:srgbClr val="969696">
                      <a:alpha val="50195"/>
                    </a:srgbClr>
                  </a:solidFill>
                  <a:miter lim="800000"/>
                  <a:headEnd/>
                  <a:tailEnd/>
                </a14:hiddenLine>
              </a:ext>
              <a:ext uri="{AF507438-7753-43E0-B8FC-AC1667EBCBE1}">
                <a14:hiddenEffects xmlns:a14="http://schemas.microsoft.com/office/drawing/2010/main">
                  <a:effectLst>
                    <a:outerShdw dist="17961" dir="2700000" algn="ctr" rotWithShape="0">
                      <a:srgbClr val="4D4D4D"/>
                    </a:outerShdw>
                  </a:effectLst>
                </a14:hiddenEffects>
              </a:ext>
            </a:extLst>
          </p:spPr>
          <p:txBody>
            <a:bodyPr wrap="none" lIns="0" tIns="0" rIns="0" bIns="45712">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lnSpc>
                  <a:spcPct val="90000"/>
                </a:lnSpc>
                <a:buClr>
                  <a:srgbClr val="0084A8"/>
                </a:buClr>
                <a:buSzPct val="110000"/>
                <a:buFont typeface="Wingdings" panose="05000000000000000000" pitchFamily="2" charset="2"/>
                <a:buNone/>
              </a:pPr>
              <a:r>
                <a:rPr lang="en-US" altLang="en-US" sz="1100" i="1">
                  <a:solidFill>
                    <a:schemeClr val="bg1"/>
                  </a:solidFill>
                </a:rPr>
                <a:t>Course / Fine</a:t>
              </a:r>
            </a:p>
            <a:p>
              <a:pPr eaLnBrk="1" hangingPunct="1">
                <a:lnSpc>
                  <a:spcPct val="90000"/>
                </a:lnSpc>
                <a:buClr>
                  <a:srgbClr val="0084A8"/>
                </a:buClr>
                <a:buSzPct val="110000"/>
                <a:buFont typeface="Wingdings" panose="05000000000000000000" pitchFamily="2" charset="2"/>
                <a:buNone/>
              </a:pPr>
              <a:r>
                <a:rPr lang="en-US" altLang="en-US" sz="1100" i="1">
                  <a:solidFill>
                    <a:schemeClr val="bg1"/>
                  </a:solidFill>
                </a:rPr>
                <a:t>Grained</a:t>
              </a:r>
            </a:p>
            <a:p>
              <a:pPr eaLnBrk="1" hangingPunct="1">
                <a:lnSpc>
                  <a:spcPct val="90000"/>
                </a:lnSpc>
                <a:buClr>
                  <a:srgbClr val="0084A8"/>
                </a:buClr>
                <a:buSzPct val="110000"/>
                <a:buFont typeface="Wingdings" panose="05000000000000000000" pitchFamily="2" charset="2"/>
                <a:buNone/>
              </a:pPr>
              <a:r>
                <a:rPr lang="en-US" altLang="en-US" sz="1100" i="1">
                  <a:solidFill>
                    <a:schemeClr val="bg1"/>
                  </a:solidFill>
                </a:rPr>
                <a:t>Services</a:t>
              </a:r>
            </a:p>
          </p:txBody>
        </p:sp>
      </p:grpSp>
      <p:grpSp>
        <p:nvGrpSpPr>
          <p:cNvPr id="4372544" name="Group 64"/>
          <p:cNvGrpSpPr>
            <a:grpSpLocks/>
          </p:cNvGrpSpPr>
          <p:nvPr/>
        </p:nvGrpSpPr>
        <p:grpSpPr bwMode="auto">
          <a:xfrm>
            <a:off x="5018088" y="2628900"/>
            <a:ext cx="1227137" cy="1244600"/>
            <a:chOff x="3350" y="1593"/>
            <a:chExt cx="773" cy="784"/>
          </a:xfrm>
        </p:grpSpPr>
        <p:sp>
          <p:nvSpPr>
            <p:cNvPr id="23592" name="AutoShape 65"/>
            <p:cNvSpPr>
              <a:spLocks noChangeArrowheads="1"/>
            </p:cNvSpPr>
            <p:nvPr/>
          </p:nvSpPr>
          <p:spPr bwMode="auto">
            <a:xfrm>
              <a:off x="3350" y="1593"/>
              <a:ext cx="773" cy="784"/>
            </a:xfrm>
            <a:prstGeom prst="upArrow">
              <a:avLst>
                <a:gd name="adj1" fmla="val 77491"/>
                <a:gd name="adj2" fmla="val 34024"/>
              </a:avLst>
            </a:prstGeom>
            <a:gradFill rotWithShape="1">
              <a:gsLst>
                <a:gs pos="0">
                  <a:srgbClr val="5157A3">
                    <a:alpha val="87000"/>
                  </a:srgbClr>
                </a:gs>
                <a:gs pos="100000">
                  <a:srgbClr val="296469">
                    <a:alpha val="87999"/>
                  </a:srgbClr>
                </a:gs>
              </a:gsLst>
              <a:lin ang="2700000" scaled="1"/>
            </a:gradFill>
            <a:ln w="9525">
              <a:miter lim="800000"/>
              <a:headEnd/>
              <a:tailEnd/>
            </a:ln>
            <a:effectLst/>
            <a:scene3d>
              <a:camera prst="legacyObliqueTopRight"/>
              <a:lightRig rig="legacyFlat2" dir="t"/>
            </a:scene3d>
            <a:sp3d extrusionH="49200" prstMaterial="legacyMatte">
              <a:bevelT w="13500" h="13500" prst="angle"/>
              <a:bevelB w="13500" h="13500" prst="angle"/>
              <a:extrusionClr>
                <a:srgbClr val="7D93BF"/>
              </a:extrusionClr>
              <a:contourClr>
                <a:srgbClr val="5157A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endParaRPr lang="en-US" altLang="en-US"/>
            </a:p>
          </p:txBody>
        </p:sp>
        <p:sp>
          <p:nvSpPr>
            <p:cNvPr id="23593" name="Text Box 66"/>
            <p:cNvSpPr txBox="1">
              <a:spLocks noChangeArrowheads="1"/>
            </p:cNvSpPr>
            <p:nvPr/>
          </p:nvSpPr>
          <p:spPr bwMode="auto">
            <a:xfrm>
              <a:off x="3489" y="1783"/>
              <a:ext cx="493" cy="413"/>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190500" algn="ctr">
                  <a:solidFill>
                    <a:srgbClr val="969696">
                      <a:alpha val="50195"/>
                    </a:srgbClr>
                  </a:solidFill>
                  <a:miter lim="800000"/>
                  <a:headEnd/>
                  <a:tailEnd/>
                </a14:hiddenLine>
              </a:ext>
              <a:ext uri="{AF507438-7753-43E0-B8FC-AC1667EBCBE1}">
                <a14:hiddenEffects xmlns:a14="http://schemas.microsoft.com/office/drawing/2010/main">
                  <a:effectLst>
                    <a:outerShdw dist="17961" dir="2700000" algn="ctr" rotWithShape="0">
                      <a:srgbClr val="4D4D4D"/>
                    </a:outerShdw>
                  </a:effectLst>
                </a14:hiddenEffects>
              </a:ext>
            </a:extLst>
          </p:spPr>
          <p:txBody>
            <a:bodyPr wrap="none" lIns="0" tIns="0" rIns="0" bIns="45712">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lnSpc>
                  <a:spcPct val="90000"/>
                </a:lnSpc>
                <a:buClr>
                  <a:srgbClr val="0084A8"/>
                </a:buClr>
                <a:buSzPct val="110000"/>
                <a:buFont typeface="Wingdings" panose="05000000000000000000" pitchFamily="2" charset="2"/>
                <a:buNone/>
              </a:pPr>
              <a:r>
                <a:rPr lang="en-US" altLang="en-US" sz="1100" i="1">
                  <a:solidFill>
                    <a:schemeClr val="bg1"/>
                  </a:solidFill>
                </a:rPr>
                <a:t>Operational</a:t>
              </a:r>
            </a:p>
            <a:p>
              <a:pPr eaLnBrk="1" hangingPunct="1">
                <a:lnSpc>
                  <a:spcPct val="90000"/>
                </a:lnSpc>
                <a:buClr>
                  <a:srgbClr val="0084A8"/>
                </a:buClr>
                <a:buSzPct val="110000"/>
                <a:buFont typeface="Wingdings" panose="05000000000000000000" pitchFamily="2" charset="2"/>
                <a:buNone/>
              </a:pPr>
              <a:r>
                <a:rPr lang="en-US" altLang="en-US" sz="1100" i="1">
                  <a:solidFill>
                    <a:schemeClr val="bg1"/>
                  </a:solidFill>
                </a:rPr>
                <a:t>Control</a:t>
              </a:r>
            </a:p>
            <a:p>
              <a:pPr eaLnBrk="1" hangingPunct="1">
                <a:lnSpc>
                  <a:spcPct val="90000"/>
                </a:lnSpc>
                <a:buClr>
                  <a:srgbClr val="0084A8"/>
                </a:buClr>
                <a:buSzPct val="110000"/>
                <a:buFont typeface="Wingdings" panose="05000000000000000000" pitchFamily="2" charset="2"/>
                <a:buNone/>
              </a:pPr>
              <a:r>
                <a:rPr lang="en-US" altLang="en-US" sz="1100" i="1">
                  <a:solidFill>
                    <a:schemeClr val="bg1"/>
                  </a:solidFill>
                </a:rPr>
                <a:t>Of </a:t>
              </a:r>
            </a:p>
            <a:p>
              <a:pPr eaLnBrk="1" hangingPunct="1">
                <a:lnSpc>
                  <a:spcPct val="90000"/>
                </a:lnSpc>
                <a:buClr>
                  <a:srgbClr val="0084A8"/>
                </a:buClr>
                <a:buSzPct val="110000"/>
                <a:buFont typeface="Wingdings" panose="05000000000000000000" pitchFamily="2" charset="2"/>
                <a:buNone/>
              </a:pPr>
              <a:r>
                <a:rPr lang="en-US" altLang="en-US" sz="1100" i="1">
                  <a:solidFill>
                    <a:schemeClr val="bg1"/>
                  </a:solidFill>
                </a:rPr>
                <a:t>Data Flows</a:t>
              </a:r>
            </a:p>
          </p:txBody>
        </p:sp>
      </p:grpSp>
      <p:pic>
        <p:nvPicPr>
          <p:cNvPr id="23589" name="Picture 67" descr="externab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47838" y="5243513"/>
            <a:ext cx="1038225" cy="60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0" name="Picture 68" descr="poin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75000" y="5245100"/>
            <a:ext cx="1316038"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1" name="Picture 14" descr="heterogenouse-information-i"/>
          <p:cNvPicPr>
            <a:picLocks noGrp="1" noChangeAspect="1" noChangeArrowheads="1"/>
          </p:cNvPicPr>
          <p:nvPr>
            <p:ph idx="4294967295"/>
          </p:nvPr>
        </p:nvPicPr>
        <p:blipFill>
          <a:blip r:embed="rId14">
            <a:extLst>
              <a:ext uri="{28A0092B-C50C-407E-A947-70E740481C1C}">
                <a14:useLocalDpi xmlns:a14="http://schemas.microsoft.com/office/drawing/2010/main" val="0"/>
              </a:ext>
            </a:extLst>
          </a:blip>
          <a:srcRect r="81767"/>
          <a:stretch>
            <a:fillRect/>
          </a:stretch>
        </p:blipFill>
        <p:spPr>
          <a:xfrm>
            <a:off x="892176" y="5710238"/>
            <a:ext cx="508000" cy="439737"/>
          </a:xfrm>
          <a:noFill/>
          <a:extLst>
            <a:ext uri="{91240B29-F687-4F45-9708-019B960494DF}">
              <a14:hiddenLine xmlns:a14="http://schemas.microsoft.com/office/drawing/2010/main" w="9525" cap="flat" cmpd="sng" algn="ctr">
                <a:solidFill>
                  <a:srgbClr val="000000"/>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afterEffect">
                                  <p:stCondLst>
                                    <p:cond delay="0"/>
                                  </p:stCondLst>
                                  <p:childTnLst>
                                    <p:set>
                                      <p:cBhvr>
                                        <p:cTn id="6" dur="1" fill="hold">
                                          <p:stCondLst>
                                            <p:cond delay="0"/>
                                          </p:stCondLst>
                                        </p:cTn>
                                        <p:tgtEl>
                                          <p:spTgt spid="4372538"/>
                                        </p:tgtEl>
                                        <p:attrNameLst>
                                          <p:attrName>style.visibility</p:attrName>
                                        </p:attrNameLst>
                                      </p:cBhvr>
                                      <p:to>
                                        <p:strVal val="visible"/>
                                      </p:to>
                                    </p:set>
                                    <p:animEffect transition="in" filter="slide(fromBottom)">
                                      <p:cBhvr>
                                        <p:cTn id="7" dur="500"/>
                                        <p:tgtEl>
                                          <p:spTgt spid="4372538"/>
                                        </p:tgtEl>
                                      </p:cBhvr>
                                    </p:animEffect>
                                  </p:childTnLst>
                                </p:cTn>
                              </p:par>
                            </p:childTnLst>
                          </p:cTn>
                        </p:par>
                        <p:par>
                          <p:cTn id="8" fill="hold" nodeType="afterGroup">
                            <p:stCondLst>
                              <p:cond delay="500"/>
                            </p:stCondLst>
                            <p:childTnLst>
                              <p:par>
                                <p:cTn id="9" presetID="12" presetClass="entr" presetSubtype="4" fill="hold" nodeType="afterEffect">
                                  <p:stCondLst>
                                    <p:cond delay="0"/>
                                  </p:stCondLst>
                                  <p:childTnLst>
                                    <p:set>
                                      <p:cBhvr>
                                        <p:cTn id="10" dur="1" fill="hold">
                                          <p:stCondLst>
                                            <p:cond delay="0"/>
                                          </p:stCondLst>
                                        </p:cTn>
                                        <p:tgtEl>
                                          <p:spTgt spid="4372541"/>
                                        </p:tgtEl>
                                        <p:attrNameLst>
                                          <p:attrName>style.visibility</p:attrName>
                                        </p:attrNameLst>
                                      </p:cBhvr>
                                      <p:to>
                                        <p:strVal val="visible"/>
                                      </p:to>
                                    </p:set>
                                    <p:animEffect transition="in" filter="slide(fromBottom)">
                                      <p:cBhvr>
                                        <p:cTn id="11" dur="500"/>
                                        <p:tgtEl>
                                          <p:spTgt spid="4372541"/>
                                        </p:tgtEl>
                                      </p:cBhvr>
                                    </p:animEffect>
                                  </p:childTnLst>
                                </p:cTn>
                              </p:par>
                            </p:childTnLst>
                          </p:cTn>
                        </p:par>
                        <p:par>
                          <p:cTn id="12" fill="hold" nodeType="afterGroup">
                            <p:stCondLst>
                              <p:cond delay="1000"/>
                            </p:stCondLst>
                            <p:childTnLst>
                              <p:par>
                                <p:cTn id="13" presetID="12" presetClass="entr" presetSubtype="4" fill="hold" nodeType="afterEffect">
                                  <p:stCondLst>
                                    <p:cond delay="0"/>
                                  </p:stCondLst>
                                  <p:childTnLst>
                                    <p:set>
                                      <p:cBhvr>
                                        <p:cTn id="14" dur="1" fill="hold">
                                          <p:stCondLst>
                                            <p:cond delay="0"/>
                                          </p:stCondLst>
                                        </p:cTn>
                                        <p:tgtEl>
                                          <p:spTgt spid="4372544"/>
                                        </p:tgtEl>
                                        <p:attrNameLst>
                                          <p:attrName>style.visibility</p:attrName>
                                        </p:attrNameLst>
                                      </p:cBhvr>
                                      <p:to>
                                        <p:strVal val="visible"/>
                                      </p:to>
                                    </p:set>
                                    <p:animEffect transition="in" filter="slide(fromBottom)">
                                      <p:cBhvr>
                                        <p:cTn id="15" dur="500"/>
                                        <p:tgtEl>
                                          <p:spTgt spid="43725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8177" name="Rectangle 33"/>
          <p:cNvSpPr>
            <a:spLocks noGrp="1" noChangeArrowheads="1"/>
          </p:cNvSpPr>
          <p:nvPr>
            <p:ph type="title"/>
          </p:nvPr>
        </p:nvSpPr>
        <p:spPr>
          <a:xfrm>
            <a:off x="214489" y="163513"/>
            <a:ext cx="8215136" cy="1143000"/>
          </a:xfrm>
        </p:spPr>
        <p:txBody>
          <a:bodyPr/>
          <a:lstStyle/>
          <a:p>
            <a:pPr>
              <a:defRPr/>
            </a:pPr>
            <a:r>
              <a:rPr lang="en-US" dirty="0"/>
              <a:t>Enterprise Service Bus (ESB)</a:t>
            </a:r>
          </a:p>
        </p:txBody>
      </p:sp>
      <p:sp>
        <p:nvSpPr>
          <p:cNvPr id="24579" name="Slide Number Placeholder 2"/>
          <p:cNvSpPr>
            <a:spLocks noGrp="1"/>
          </p:cNvSpPr>
          <p:nvPr>
            <p:ph type="sldNum" sz="quarter" idx="12"/>
          </p:nvPr>
        </p:nvSpPr>
        <p:spPr bwMode="auto">
          <a:xfrm>
            <a:off x="8531225" y="6048375"/>
            <a:ext cx="549275" cy="396875"/>
          </a:xfrm>
          <a:noFill/>
          <a:ln>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C19DECF8-2D8A-4DC4-898C-AC074E4DF475}" type="slidenum">
              <a:rPr lang="en-US" altLang="en-US" sz="1600">
                <a:solidFill>
                  <a:srgbClr val="FFFFFF"/>
                </a:solidFill>
              </a:rPr>
              <a:pPr eaLnBrk="1" hangingPunct="1"/>
              <a:t>15</a:t>
            </a:fld>
            <a:endParaRPr lang="en-US" altLang="en-US" sz="1600">
              <a:solidFill>
                <a:srgbClr val="FFFFFF"/>
              </a:solidFill>
            </a:endParaRPr>
          </a:p>
        </p:txBody>
      </p:sp>
      <p:pic>
        <p:nvPicPr>
          <p:cNvPr id="4358147" name="Picture 3" descr="connect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0" y="3052763"/>
            <a:ext cx="514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8148" name="Picture 4" descr="connects3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043238"/>
            <a:ext cx="5429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8149" name="Picture 5" descr="connects1a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6513" y="2994025"/>
            <a:ext cx="5619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8150" name="Picture 6" descr="c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97575" y="2443163"/>
            <a:ext cx="2286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8151" name="Picture 7" descr="b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3950" y="2732088"/>
            <a:ext cx="381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8" descr="nfix"/>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4613" y="3117850"/>
            <a:ext cx="37433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58154" name="Rectangle 10"/>
          <p:cNvSpPr>
            <a:spLocks noChangeArrowheads="1"/>
          </p:cNvSpPr>
          <p:nvPr/>
        </p:nvSpPr>
        <p:spPr bwMode="auto">
          <a:xfrm>
            <a:off x="298450" y="3921125"/>
            <a:ext cx="3419475" cy="75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l" eaLnBrk="1" hangingPunct="1">
              <a:lnSpc>
                <a:spcPct val="90000"/>
              </a:lnSpc>
              <a:spcBef>
                <a:spcPct val="35000"/>
              </a:spcBef>
              <a:spcAft>
                <a:spcPct val="15000"/>
              </a:spcAft>
              <a:buClr>
                <a:schemeClr val="accent2"/>
              </a:buClr>
              <a:buFont typeface="Wingdings 3" panose="05040102010807070707" pitchFamily="18" charset="2"/>
              <a:buChar char="}"/>
            </a:pPr>
            <a:r>
              <a:rPr lang="en-US" altLang="en-US" sz="1600">
                <a:solidFill>
                  <a:srgbClr val="006699"/>
                </a:solidFill>
              </a:rPr>
              <a:t>CONVERTING</a:t>
            </a:r>
            <a:r>
              <a:rPr lang="en-US" altLang="en-US" sz="1600" b="0">
                <a:solidFill>
                  <a:srgbClr val="000000"/>
                </a:solidFill>
              </a:rPr>
              <a:t> transport protocols between requestor and service</a:t>
            </a:r>
            <a:endParaRPr lang="en-US" altLang="en-US" sz="1600">
              <a:solidFill>
                <a:srgbClr val="000000"/>
              </a:solidFill>
            </a:endParaRPr>
          </a:p>
        </p:txBody>
      </p:sp>
      <p:sp>
        <p:nvSpPr>
          <p:cNvPr id="4358155" name="Rectangle 11"/>
          <p:cNvSpPr>
            <a:spLocks noChangeArrowheads="1"/>
          </p:cNvSpPr>
          <p:nvPr/>
        </p:nvSpPr>
        <p:spPr bwMode="auto">
          <a:xfrm>
            <a:off x="298450" y="3148013"/>
            <a:ext cx="3419475"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l" eaLnBrk="1" hangingPunct="1">
              <a:lnSpc>
                <a:spcPct val="90000"/>
              </a:lnSpc>
              <a:spcBef>
                <a:spcPct val="35000"/>
              </a:spcBef>
              <a:spcAft>
                <a:spcPct val="15000"/>
              </a:spcAft>
              <a:buClr>
                <a:schemeClr val="accent2"/>
              </a:buClr>
              <a:buFont typeface="Wingdings 3" panose="05040102010807070707" pitchFamily="18" charset="2"/>
              <a:buChar char="}"/>
            </a:pPr>
            <a:r>
              <a:rPr lang="en-US" altLang="en-US" sz="1600">
                <a:solidFill>
                  <a:srgbClr val="006699"/>
                </a:solidFill>
              </a:rPr>
              <a:t>ROUTING</a:t>
            </a:r>
            <a:r>
              <a:rPr lang="en-US" altLang="en-US" sz="1600" b="0">
                <a:solidFill>
                  <a:srgbClr val="000000"/>
                </a:solidFill>
              </a:rPr>
              <a:t> messages between services</a:t>
            </a:r>
          </a:p>
        </p:txBody>
      </p:sp>
      <p:sp>
        <p:nvSpPr>
          <p:cNvPr id="4358156" name="Rectangle 12"/>
          <p:cNvSpPr>
            <a:spLocks noChangeArrowheads="1"/>
          </p:cNvSpPr>
          <p:nvPr/>
        </p:nvSpPr>
        <p:spPr bwMode="auto">
          <a:xfrm>
            <a:off x="298450" y="4916488"/>
            <a:ext cx="3419475" cy="75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l" eaLnBrk="1" hangingPunct="1">
              <a:lnSpc>
                <a:spcPct val="90000"/>
              </a:lnSpc>
              <a:spcBef>
                <a:spcPct val="35000"/>
              </a:spcBef>
              <a:spcAft>
                <a:spcPct val="15000"/>
              </a:spcAft>
              <a:buClr>
                <a:schemeClr val="accent2"/>
              </a:buClr>
              <a:buFont typeface="Wingdings 3" panose="05040102010807070707" pitchFamily="18" charset="2"/>
              <a:buChar char="}"/>
            </a:pPr>
            <a:r>
              <a:rPr lang="en-US" altLang="en-US" sz="1600">
                <a:solidFill>
                  <a:srgbClr val="006699"/>
                </a:solidFill>
              </a:rPr>
              <a:t>TRANSFORMING</a:t>
            </a:r>
            <a:r>
              <a:rPr lang="en-US" altLang="en-US" sz="1600" b="0">
                <a:solidFill>
                  <a:srgbClr val="000000"/>
                </a:solidFill>
              </a:rPr>
              <a:t> message format between requestor and service</a:t>
            </a:r>
          </a:p>
        </p:txBody>
      </p:sp>
      <p:sp>
        <p:nvSpPr>
          <p:cNvPr id="4358157" name="Rectangle 13"/>
          <p:cNvSpPr>
            <a:spLocks noChangeArrowheads="1"/>
          </p:cNvSpPr>
          <p:nvPr/>
        </p:nvSpPr>
        <p:spPr bwMode="auto">
          <a:xfrm>
            <a:off x="298450" y="5911850"/>
            <a:ext cx="4019550"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l" eaLnBrk="1" hangingPunct="1">
              <a:lnSpc>
                <a:spcPct val="90000"/>
              </a:lnSpc>
              <a:spcBef>
                <a:spcPct val="35000"/>
              </a:spcBef>
              <a:spcAft>
                <a:spcPct val="15000"/>
              </a:spcAft>
              <a:buClr>
                <a:schemeClr val="accent2"/>
              </a:buClr>
              <a:buFont typeface="Wingdings 3" panose="05040102010807070707" pitchFamily="18" charset="2"/>
              <a:buChar char="}"/>
            </a:pPr>
            <a:r>
              <a:rPr lang="en-US" altLang="en-US" sz="1600">
                <a:solidFill>
                  <a:srgbClr val="006699"/>
                </a:solidFill>
              </a:rPr>
              <a:t>HANDLING</a:t>
            </a:r>
            <a:r>
              <a:rPr lang="en-US" altLang="en-US" sz="1600" b="0">
                <a:solidFill>
                  <a:srgbClr val="000000"/>
                </a:solidFill>
              </a:rPr>
              <a:t> business events from disparate sources</a:t>
            </a:r>
          </a:p>
        </p:txBody>
      </p:sp>
      <p:pic>
        <p:nvPicPr>
          <p:cNvPr id="4358161" name="Picture 17" descr="connects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67325" y="4489450"/>
            <a:ext cx="533400"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8162" name="Picture 18" descr="connects2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3263" y="3789363"/>
            <a:ext cx="4381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8163" name="Picture 19" descr="connects1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57775" y="4459288"/>
            <a:ext cx="6381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8164" name="Picture 20" descr="connects2b"/>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16425" y="3695700"/>
            <a:ext cx="5334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8165" name="Picture 21" descr="connects1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30788" y="4425950"/>
            <a:ext cx="628650"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8166" name="Picture 22" descr="nfill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84675" y="3689350"/>
            <a:ext cx="53340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8167" name="Picture 23" descr="b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43550" y="3536950"/>
            <a:ext cx="514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8168" name="Picture 24" descr="b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46788" y="4152900"/>
            <a:ext cx="4572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8169" name="Picture 25" descr="c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99225" y="3421063"/>
            <a:ext cx="6096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58170" name="Picture 26" descr="c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13588" y="3883025"/>
            <a:ext cx="61912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0" name="Picture 27" descr="s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82925" y="1946275"/>
            <a:ext cx="1225550"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1" name="Picture 28" descr="s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57663" y="1662113"/>
            <a:ext cx="1179512"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29" descr="s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29175" y="5322888"/>
            <a:ext cx="113982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30" descr="S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32500" y="4767263"/>
            <a:ext cx="1173163"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4" name="Picture 31" descr="s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318375" y="4637088"/>
            <a:ext cx="112236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5" name="Picture 32" descr="S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611813" y="1498600"/>
            <a:ext cx="1147762"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358155"/>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0"/>
                                  </p:stCondLst>
                                  <p:childTnLst>
                                    <p:set>
                                      <p:cBhvr>
                                        <p:cTn id="9" dur="1" fill="hold">
                                          <p:stCondLst>
                                            <p:cond delay="499"/>
                                          </p:stCondLst>
                                        </p:cTn>
                                        <p:tgtEl>
                                          <p:spTgt spid="4358161"/>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0"/>
                                  </p:stCondLst>
                                  <p:childTnLst>
                                    <p:set>
                                      <p:cBhvr>
                                        <p:cTn id="12" dur="1" fill="hold">
                                          <p:stCondLst>
                                            <p:cond delay="499"/>
                                          </p:stCondLst>
                                        </p:cTn>
                                        <p:tgtEl>
                                          <p:spTgt spid="4358162"/>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nodeType="afterEffect">
                                  <p:stCondLst>
                                    <p:cond delay="0"/>
                                  </p:stCondLst>
                                  <p:childTnLst>
                                    <p:set>
                                      <p:cBhvr>
                                        <p:cTn id="15" dur="1" fill="hold">
                                          <p:stCondLst>
                                            <p:cond delay="499"/>
                                          </p:stCondLst>
                                        </p:cTn>
                                        <p:tgtEl>
                                          <p:spTgt spid="4358147"/>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nodeType="afterEffect">
                                  <p:stCondLst>
                                    <p:cond delay="0"/>
                                  </p:stCondLst>
                                  <p:childTnLst>
                                    <p:set>
                                      <p:cBhvr>
                                        <p:cTn id="18" dur="1" fill="hold">
                                          <p:stCondLst>
                                            <p:cond delay="499"/>
                                          </p:stCondLst>
                                        </p:cTn>
                                        <p:tgtEl>
                                          <p:spTgt spid="4358170"/>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nodeType="afterEffect">
                                  <p:stCondLst>
                                    <p:cond delay="0"/>
                                  </p:stCondLst>
                                  <p:childTnLst>
                                    <p:set>
                                      <p:cBhvr>
                                        <p:cTn id="21" dur="1" fill="hold">
                                          <p:stCondLst>
                                            <p:cond delay="499"/>
                                          </p:stCondLst>
                                        </p:cTn>
                                        <p:tgtEl>
                                          <p:spTgt spid="4358169"/>
                                        </p:tgtEl>
                                        <p:attrNameLst>
                                          <p:attrName>style.visibility</p:attrName>
                                        </p:attrNameLst>
                                      </p:cBhvr>
                                      <p:to>
                                        <p:strVal val="visible"/>
                                      </p:to>
                                    </p:set>
                                  </p:childTnLst>
                                </p:cTn>
                              </p:par>
                            </p:childTnLst>
                          </p:cTn>
                        </p:par>
                        <p:par>
                          <p:cTn id="22" fill="hold" nodeType="afterGroup">
                            <p:stCondLst>
                              <p:cond delay="3000"/>
                            </p:stCondLst>
                            <p:childTnLst>
                              <p:par>
                                <p:cTn id="23" presetID="1" presetClass="entr" presetSubtype="0" fill="hold" nodeType="afterEffect">
                                  <p:stCondLst>
                                    <p:cond delay="0"/>
                                  </p:stCondLst>
                                  <p:childTnLst>
                                    <p:set>
                                      <p:cBhvr>
                                        <p:cTn id="24" dur="1" fill="hold">
                                          <p:stCondLst>
                                            <p:cond delay="499"/>
                                          </p:stCondLst>
                                        </p:cTn>
                                        <p:tgtEl>
                                          <p:spTgt spid="4358150"/>
                                        </p:tgtEl>
                                        <p:attrNameLst>
                                          <p:attrName>style.visibility</p:attrName>
                                        </p:attrNameLst>
                                      </p:cBhvr>
                                      <p:to>
                                        <p:strVal val="visible"/>
                                      </p:to>
                                    </p:set>
                                  </p:childTnLst>
                                </p:cTn>
                              </p:par>
                            </p:childTnLst>
                          </p:cTn>
                        </p:par>
                        <p:par>
                          <p:cTn id="25" fill="hold" nodeType="afterGroup">
                            <p:stCondLst>
                              <p:cond delay="3500"/>
                            </p:stCondLst>
                            <p:childTnLst>
                              <p:par>
                                <p:cTn id="26" presetID="1" presetClass="entr" presetSubtype="0" fill="hold" nodeType="afterEffect">
                                  <p:stCondLst>
                                    <p:cond delay="0"/>
                                  </p:stCondLst>
                                  <p:childTnLst>
                                    <p:set>
                                      <p:cBhvr>
                                        <p:cTn id="27" dur="1" fill="hold">
                                          <p:stCondLst>
                                            <p:cond delay="499"/>
                                          </p:stCondLst>
                                        </p:cTn>
                                        <p:tgtEl>
                                          <p:spTgt spid="4358168"/>
                                        </p:tgtEl>
                                        <p:attrNameLst>
                                          <p:attrName>style.visibility</p:attrName>
                                        </p:attrNameLst>
                                      </p:cBhvr>
                                      <p:to>
                                        <p:strVal val="visible"/>
                                      </p:to>
                                    </p:set>
                                  </p:childTnLst>
                                </p:cTn>
                              </p:par>
                            </p:childTnLst>
                          </p:cTn>
                        </p:par>
                        <p:par>
                          <p:cTn id="28" fill="hold" nodeType="afterGroup">
                            <p:stCondLst>
                              <p:cond delay="4000"/>
                            </p:stCondLst>
                            <p:childTnLst>
                              <p:par>
                                <p:cTn id="29" presetID="1" presetClass="entr" presetSubtype="0" fill="hold" nodeType="afterEffect">
                                  <p:stCondLst>
                                    <p:cond delay="0"/>
                                  </p:stCondLst>
                                  <p:childTnLst>
                                    <p:set>
                                      <p:cBhvr>
                                        <p:cTn id="30" dur="1" fill="hold">
                                          <p:stCondLst>
                                            <p:cond delay="499"/>
                                          </p:stCondLst>
                                        </p:cTn>
                                        <p:tgtEl>
                                          <p:spTgt spid="4358167"/>
                                        </p:tgtEl>
                                        <p:attrNameLst>
                                          <p:attrName>style.visibility</p:attrName>
                                        </p:attrNameLst>
                                      </p:cBhvr>
                                      <p:to>
                                        <p:strVal val="visible"/>
                                      </p:to>
                                    </p:set>
                                  </p:childTnLst>
                                </p:cTn>
                              </p:par>
                            </p:childTnLst>
                          </p:cTn>
                        </p:par>
                        <p:par>
                          <p:cTn id="31" fill="hold" nodeType="afterGroup">
                            <p:stCondLst>
                              <p:cond delay="4500"/>
                            </p:stCondLst>
                            <p:childTnLst>
                              <p:par>
                                <p:cTn id="32" presetID="1" presetClass="entr" presetSubtype="0" fill="hold" nodeType="afterEffect">
                                  <p:stCondLst>
                                    <p:cond delay="0"/>
                                  </p:stCondLst>
                                  <p:childTnLst>
                                    <p:set>
                                      <p:cBhvr>
                                        <p:cTn id="33" dur="1" fill="hold">
                                          <p:stCondLst>
                                            <p:cond delay="499"/>
                                          </p:stCondLst>
                                        </p:cTn>
                                        <p:tgtEl>
                                          <p:spTgt spid="4358151"/>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499"/>
                                          </p:stCondLst>
                                        </p:cTn>
                                        <p:tgtEl>
                                          <p:spTgt spid="4358154"/>
                                        </p:tgtEl>
                                        <p:attrNameLst>
                                          <p:attrName>style.visibility</p:attrName>
                                        </p:attrNameLst>
                                      </p:cBhvr>
                                      <p:to>
                                        <p:strVal val="visible"/>
                                      </p:to>
                                    </p:set>
                                  </p:childTnLst>
                                </p:cTn>
                              </p:par>
                            </p:childTnLst>
                          </p:cTn>
                        </p:par>
                        <p:par>
                          <p:cTn id="38" fill="hold" nodeType="afterGroup">
                            <p:stCondLst>
                              <p:cond delay="500"/>
                            </p:stCondLst>
                            <p:childTnLst>
                              <p:par>
                                <p:cTn id="39" presetID="1" presetClass="entr" presetSubtype="0" fill="hold" nodeType="afterEffect">
                                  <p:stCondLst>
                                    <p:cond delay="0"/>
                                  </p:stCondLst>
                                  <p:childTnLst>
                                    <p:set>
                                      <p:cBhvr>
                                        <p:cTn id="40" dur="1" fill="hold">
                                          <p:stCondLst>
                                            <p:cond delay="499"/>
                                          </p:stCondLst>
                                        </p:cTn>
                                        <p:tgtEl>
                                          <p:spTgt spid="4358163"/>
                                        </p:tgtEl>
                                        <p:attrNameLst>
                                          <p:attrName>style.visibility</p:attrName>
                                        </p:attrNameLst>
                                      </p:cBhvr>
                                      <p:to>
                                        <p:strVal val="visible"/>
                                      </p:to>
                                    </p:set>
                                  </p:childTnLst>
                                </p:cTn>
                              </p:par>
                            </p:childTnLst>
                          </p:cTn>
                        </p:par>
                        <p:par>
                          <p:cTn id="41" fill="hold" nodeType="afterGroup">
                            <p:stCondLst>
                              <p:cond delay="1000"/>
                            </p:stCondLst>
                            <p:childTnLst>
                              <p:par>
                                <p:cTn id="42" presetID="1" presetClass="entr" presetSubtype="0" fill="hold" nodeType="afterEffect">
                                  <p:stCondLst>
                                    <p:cond delay="0"/>
                                  </p:stCondLst>
                                  <p:childTnLst>
                                    <p:set>
                                      <p:cBhvr>
                                        <p:cTn id="43" dur="1" fill="hold">
                                          <p:stCondLst>
                                            <p:cond delay="499"/>
                                          </p:stCondLst>
                                        </p:cTn>
                                        <p:tgtEl>
                                          <p:spTgt spid="4358164"/>
                                        </p:tgtEl>
                                        <p:attrNameLst>
                                          <p:attrName>style.visibility</p:attrName>
                                        </p:attrNameLst>
                                      </p:cBhvr>
                                      <p:to>
                                        <p:strVal val="visible"/>
                                      </p:to>
                                    </p:set>
                                  </p:childTnLst>
                                </p:cTn>
                              </p:par>
                            </p:childTnLst>
                          </p:cTn>
                        </p:par>
                        <p:par>
                          <p:cTn id="44" fill="hold" nodeType="afterGroup">
                            <p:stCondLst>
                              <p:cond delay="1500"/>
                            </p:stCondLst>
                            <p:childTnLst>
                              <p:par>
                                <p:cTn id="45" presetID="1" presetClass="entr" presetSubtype="0" fill="hold" nodeType="afterEffect">
                                  <p:stCondLst>
                                    <p:cond delay="0"/>
                                  </p:stCondLst>
                                  <p:childTnLst>
                                    <p:set>
                                      <p:cBhvr>
                                        <p:cTn id="46" dur="1" fill="hold">
                                          <p:stCondLst>
                                            <p:cond delay="499"/>
                                          </p:stCondLst>
                                        </p:cTn>
                                        <p:tgtEl>
                                          <p:spTgt spid="4358148"/>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4358156"/>
                                        </p:tgtEl>
                                        <p:attrNameLst>
                                          <p:attrName>style.visibility</p:attrName>
                                        </p:attrNameLst>
                                      </p:cBhvr>
                                      <p:to>
                                        <p:strVal val="visible"/>
                                      </p:to>
                                    </p:set>
                                  </p:childTnLst>
                                </p:cTn>
                              </p:par>
                            </p:childTnLst>
                          </p:cTn>
                        </p:par>
                        <p:par>
                          <p:cTn id="51" fill="hold" nodeType="afterGroup">
                            <p:stCondLst>
                              <p:cond delay="500"/>
                            </p:stCondLst>
                            <p:childTnLst>
                              <p:par>
                                <p:cTn id="52" presetID="1" presetClass="entr" presetSubtype="0" fill="hold" nodeType="afterEffect">
                                  <p:stCondLst>
                                    <p:cond delay="0"/>
                                  </p:stCondLst>
                                  <p:childTnLst>
                                    <p:set>
                                      <p:cBhvr>
                                        <p:cTn id="53" dur="1" fill="hold">
                                          <p:stCondLst>
                                            <p:cond delay="499"/>
                                          </p:stCondLst>
                                        </p:cTn>
                                        <p:tgtEl>
                                          <p:spTgt spid="4358165"/>
                                        </p:tgtEl>
                                        <p:attrNameLst>
                                          <p:attrName>style.visibility</p:attrName>
                                        </p:attrNameLst>
                                      </p:cBhvr>
                                      <p:to>
                                        <p:strVal val="visible"/>
                                      </p:to>
                                    </p:set>
                                  </p:childTnLst>
                                </p:cTn>
                              </p:par>
                            </p:childTnLst>
                          </p:cTn>
                        </p:par>
                        <p:par>
                          <p:cTn id="54" fill="hold" nodeType="afterGroup">
                            <p:stCondLst>
                              <p:cond delay="1000"/>
                            </p:stCondLst>
                            <p:childTnLst>
                              <p:par>
                                <p:cTn id="55" presetID="1" presetClass="entr" presetSubtype="0" fill="hold" nodeType="afterEffect">
                                  <p:stCondLst>
                                    <p:cond delay="0"/>
                                  </p:stCondLst>
                                  <p:childTnLst>
                                    <p:set>
                                      <p:cBhvr>
                                        <p:cTn id="56" dur="1" fill="hold">
                                          <p:stCondLst>
                                            <p:cond delay="499"/>
                                          </p:stCondLst>
                                        </p:cTn>
                                        <p:tgtEl>
                                          <p:spTgt spid="4358166"/>
                                        </p:tgtEl>
                                        <p:attrNameLst>
                                          <p:attrName>style.visibility</p:attrName>
                                        </p:attrNameLst>
                                      </p:cBhvr>
                                      <p:to>
                                        <p:strVal val="visible"/>
                                      </p:to>
                                    </p:set>
                                  </p:childTnLst>
                                </p:cTn>
                              </p:par>
                            </p:childTnLst>
                          </p:cTn>
                        </p:par>
                        <p:par>
                          <p:cTn id="57" fill="hold" nodeType="afterGroup">
                            <p:stCondLst>
                              <p:cond delay="1500"/>
                            </p:stCondLst>
                            <p:childTnLst>
                              <p:par>
                                <p:cTn id="58" presetID="1" presetClass="entr" presetSubtype="0" fill="hold" nodeType="afterEffect">
                                  <p:stCondLst>
                                    <p:cond delay="0"/>
                                  </p:stCondLst>
                                  <p:childTnLst>
                                    <p:set>
                                      <p:cBhvr>
                                        <p:cTn id="59" dur="1" fill="hold">
                                          <p:stCondLst>
                                            <p:cond delay="499"/>
                                          </p:stCondLst>
                                        </p:cTn>
                                        <p:tgtEl>
                                          <p:spTgt spid="4358149"/>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4358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8154" grpId="0" autoUpdateAnimBg="0"/>
      <p:bldP spid="4358155" grpId="0" autoUpdateAnimBg="0"/>
      <p:bldP spid="4358156" grpId="0" autoUpdateAnimBg="0"/>
      <p:bldP spid="4358157"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flipH="1">
            <a:off x="6436945" y="3677458"/>
            <a:ext cx="1217980" cy="673100"/>
          </a:xfrm>
          <a:prstGeom prst="roundRect">
            <a:avLst/>
          </a:prstGeom>
          <a:gradFill>
            <a:gsLst>
              <a:gs pos="0">
                <a:srgbClr val="0000CC"/>
              </a:gs>
              <a:gs pos="68000">
                <a:srgbClr val="0F6FC6">
                  <a:tint val="86000"/>
                  <a:satMod val="115000"/>
                </a:srgbClr>
              </a:gs>
              <a:gs pos="100000">
                <a:srgbClr val="0F6FC6">
                  <a:tint val="50000"/>
                  <a:satMod val="150000"/>
                </a:srgbClr>
              </a:gs>
            </a:gsLst>
            <a:path path="circle">
              <a:fillToRect l="50000" t="130000" r="50000" b="-30000"/>
            </a:path>
          </a:gra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anchor="ctr"/>
          <a:lstStyle/>
          <a:p>
            <a:pPr fontAlgn="auto">
              <a:spcBef>
                <a:spcPts val="0"/>
              </a:spcBef>
              <a:spcAft>
                <a:spcPts val="0"/>
              </a:spcAft>
              <a:defRPr/>
            </a:pPr>
            <a:r>
              <a:rPr lang="en-US" b="0" kern="0" dirty="0">
                <a:solidFill>
                  <a:schemeClr val="bg1"/>
                </a:solidFill>
                <a:latin typeface="Verdana" pitchFamily="34" charset="0"/>
              </a:rPr>
              <a:t>Sys B</a:t>
            </a:r>
          </a:p>
        </p:txBody>
      </p:sp>
      <p:sp>
        <p:nvSpPr>
          <p:cNvPr id="6" name="Can 5"/>
          <p:cNvSpPr/>
          <p:nvPr/>
        </p:nvSpPr>
        <p:spPr bwMode="auto">
          <a:xfrm>
            <a:off x="6621946" y="1704188"/>
            <a:ext cx="752384" cy="913425"/>
          </a:xfrm>
          <a:prstGeom prst="can">
            <a:avLst/>
          </a:prstGeom>
          <a:gradFill>
            <a:gsLst>
              <a:gs pos="0">
                <a:srgbClr val="0000CC"/>
              </a:gs>
              <a:gs pos="68000">
                <a:srgbClr val="0F6FC6">
                  <a:tint val="86000"/>
                  <a:satMod val="115000"/>
                </a:srgbClr>
              </a:gs>
              <a:gs pos="100000">
                <a:srgbClr val="0F6FC6">
                  <a:tint val="50000"/>
                  <a:satMod val="150000"/>
                </a:srgbClr>
              </a:gs>
            </a:gsLst>
            <a:path path="circle">
              <a:fillToRect l="50000" t="130000" r="50000" b="-30000"/>
            </a:path>
          </a:gradFill>
          <a:ln>
            <a:solidFill>
              <a:schemeClr val="accent1">
                <a:lumMod val="75000"/>
              </a:schemeClr>
            </a:solidFill>
            <a:headEnd type="none" w="med" len="med"/>
            <a:tailEnd type="none" w="med" len="med"/>
          </a:ln>
        </p:spPr>
        <p:style>
          <a:lnRef idx="0">
            <a:schemeClr val="dk1"/>
          </a:lnRef>
          <a:fillRef idx="3">
            <a:schemeClr val="dk1"/>
          </a:fillRef>
          <a:effectRef idx="3">
            <a:schemeClr val="dk1"/>
          </a:effectRef>
          <a:fontRef idx="minor">
            <a:schemeClr val="lt1"/>
          </a:fontRef>
        </p:style>
        <p:txBody>
          <a:bodyPr anchor="ctr"/>
          <a:lstStyle/>
          <a:p>
            <a:pPr>
              <a:defRPr/>
            </a:pPr>
            <a:r>
              <a:rPr lang="en-US" b="0" dirty="0" err="1">
                <a:solidFill>
                  <a:schemeClr val="bg1"/>
                </a:solidFill>
                <a:latin typeface="Verdana" pitchFamily="34" charset="0"/>
                <a:ea typeface="Verdana" pitchFamily="34" charset="0"/>
                <a:cs typeface="Verdana" pitchFamily="34" charset="0"/>
              </a:rPr>
              <a:t>Addr</a:t>
            </a:r>
            <a:endParaRPr lang="en-US" b="0" dirty="0">
              <a:solidFill>
                <a:schemeClr val="bg1"/>
              </a:solidFill>
              <a:latin typeface="Verdana" pitchFamily="34" charset="0"/>
              <a:ea typeface="Verdana" pitchFamily="34" charset="0"/>
              <a:cs typeface="Verdana" pitchFamily="34" charset="0"/>
            </a:endParaRPr>
          </a:p>
        </p:txBody>
      </p:sp>
      <p:cxnSp>
        <p:nvCxnSpPr>
          <p:cNvPr id="7" name="Straight Arrow Connector 6"/>
          <p:cNvCxnSpPr>
            <a:stCxn id="26648" idx="3"/>
          </p:cNvCxnSpPr>
          <p:nvPr/>
        </p:nvCxnSpPr>
        <p:spPr>
          <a:xfrm flipV="1">
            <a:off x="5787732" y="2617082"/>
            <a:ext cx="1258887" cy="417512"/>
          </a:xfrm>
          <a:prstGeom prst="straightConnector1">
            <a:avLst/>
          </a:prstGeom>
          <a:noFill/>
          <a:ln w="25400" cap="flat" cmpd="sng" algn="ctr">
            <a:solidFill>
              <a:sysClr val="windowText" lastClr="000000"/>
            </a:solidFill>
            <a:prstDash val="solid"/>
            <a:headEnd type="oval" w="med" len="med"/>
            <a:tailEnd type="triangle" w="med" len="med"/>
          </a:ln>
          <a:effectLst>
            <a:outerShdw blurRad="57150" dist="38100" dir="5400000" algn="ctr" rotWithShape="0">
              <a:sysClr val="windowText" lastClr="000000">
                <a:shade val="9000"/>
                <a:satMod val="105000"/>
                <a:alpha val="48000"/>
              </a:sysClr>
            </a:outerShdw>
          </a:effectLst>
        </p:spPr>
      </p:cxnSp>
      <p:sp>
        <p:nvSpPr>
          <p:cNvPr id="8" name="Rounded Rectangle 7"/>
          <p:cNvSpPr/>
          <p:nvPr/>
        </p:nvSpPr>
        <p:spPr>
          <a:xfrm>
            <a:off x="2295930" y="2724632"/>
            <a:ext cx="2944581" cy="2891612"/>
          </a:xfrm>
          <a:prstGeom prst="roundRect">
            <a:avLst>
              <a:gd name="adj" fmla="val 2960"/>
            </a:avLst>
          </a:prstGeom>
          <a:gradFill rotWithShape="1">
            <a:gsLst>
              <a:gs pos="0">
                <a:srgbClr val="7CCA62">
                  <a:tint val="70000"/>
                  <a:satMod val="130000"/>
                </a:srgbClr>
              </a:gs>
              <a:gs pos="43000">
                <a:srgbClr val="7CCA62">
                  <a:tint val="44000"/>
                  <a:satMod val="165000"/>
                </a:srgbClr>
              </a:gs>
              <a:gs pos="93000">
                <a:srgbClr val="7CCA62">
                  <a:tint val="15000"/>
                  <a:satMod val="165000"/>
                </a:srgbClr>
              </a:gs>
              <a:gs pos="100000">
                <a:srgbClr val="7CCA62">
                  <a:tint val="5000"/>
                  <a:satMod val="250000"/>
                </a:srgbClr>
              </a:gs>
            </a:gsLst>
            <a:path path="circle">
              <a:fillToRect l="50000" t="130000" r="50000" b="-30000"/>
            </a:path>
          </a:gradFill>
          <a:ln w="9525" cap="flat" cmpd="sng" algn="ctr">
            <a:solidFill>
              <a:srgbClr val="7CCA62">
                <a:shade val="50000"/>
                <a:satMod val="103000"/>
              </a:srgbClr>
            </a:solidFill>
            <a:prstDash val="solid"/>
          </a:ln>
          <a:effectLst>
            <a:outerShdw blurRad="57150" dist="38100" dir="5400000" algn="ctr" rotWithShape="0">
              <a:srgbClr val="7CCA62">
                <a:shade val="9000"/>
                <a:satMod val="105000"/>
                <a:alpha val="48000"/>
              </a:srgbClr>
            </a:outerShdw>
          </a:effectLst>
        </p:spPr>
        <p:txBody>
          <a:bodyPr/>
          <a:lstStyle/>
          <a:p>
            <a:pPr fontAlgn="auto">
              <a:spcBef>
                <a:spcPts val="0"/>
              </a:spcBef>
              <a:spcAft>
                <a:spcPts val="0"/>
              </a:spcAft>
              <a:defRPr/>
            </a:pPr>
            <a:endParaRPr lang="en-US" sz="1600" b="0" kern="0" dirty="0">
              <a:solidFill>
                <a:sysClr val="windowText" lastClr="000000"/>
              </a:solidFill>
              <a:latin typeface="Verdana" pitchFamily="34" charset="0"/>
              <a:cs typeface="Arial" charset="0"/>
            </a:endParaRPr>
          </a:p>
        </p:txBody>
      </p:sp>
      <p:sp>
        <p:nvSpPr>
          <p:cNvPr id="9" name="Rectangle 8"/>
          <p:cNvSpPr/>
          <p:nvPr/>
        </p:nvSpPr>
        <p:spPr bwMode="auto">
          <a:xfrm>
            <a:off x="3738269" y="3069519"/>
            <a:ext cx="174625" cy="684213"/>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lstStyle/>
          <a:p>
            <a:pPr>
              <a:defRPr/>
            </a:pPr>
            <a:endParaRPr lang="en-US">
              <a:solidFill>
                <a:schemeClr val="tx1"/>
              </a:solidFill>
            </a:endParaRPr>
          </a:p>
        </p:txBody>
      </p:sp>
      <p:sp>
        <p:nvSpPr>
          <p:cNvPr id="10" name="Flowchart: Predefined Process 9"/>
          <p:cNvSpPr/>
          <p:nvPr/>
        </p:nvSpPr>
        <p:spPr>
          <a:xfrm>
            <a:off x="2940625" y="3642973"/>
            <a:ext cx="1708051" cy="779022"/>
          </a:xfrm>
          <a:prstGeom prst="flowChartPredefinedProcess">
            <a:avLst/>
          </a:prstGeom>
          <a:gradFill>
            <a:gsLst>
              <a:gs pos="100000">
                <a:srgbClr val="7030A0"/>
              </a:gs>
              <a:gs pos="100000">
                <a:srgbClr val="9933FF"/>
              </a:gs>
            </a:gsLst>
            <a:path path="circle">
              <a:fillToRect l="50000" t="130000" r="50000" b="-30000"/>
            </a:path>
          </a:gra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anchor="ctr"/>
          <a:lstStyle/>
          <a:p>
            <a:pPr fontAlgn="auto">
              <a:spcBef>
                <a:spcPts val="0"/>
              </a:spcBef>
              <a:spcAft>
                <a:spcPts val="0"/>
              </a:spcAft>
              <a:defRPr/>
            </a:pPr>
            <a:r>
              <a:rPr lang="en-US" sz="1400" b="0" kern="0" dirty="0">
                <a:solidFill>
                  <a:sysClr val="window" lastClr="FFFFFF"/>
                </a:solidFill>
                <a:latin typeface="Verdana" pitchFamily="34" charset="0"/>
              </a:rPr>
              <a:t>Enterprise</a:t>
            </a:r>
          </a:p>
          <a:p>
            <a:pPr fontAlgn="auto">
              <a:spcBef>
                <a:spcPts val="0"/>
              </a:spcBef>
              <a:spcAft>
                <a:spcPts val="0"/>
              </a:spcAft>
              <a:defRPr/>
            </a:pPr>
            <a:r>
              <a:rPr lang="en-US" sz="1400" b="0" kern="0" dirty="0">
                <a:solidFill>
                  <a:sysClr val="window" lastClr="FFFFFF"/>
                </a:solidFill>
                <a:latin typeface="Verdana" pitchFamily="34" charset="0"/>
              </a:rPr>
              <a:t>Address</a:t>
            </a:r>
          </a:p>
          <a:p>
            <a:pPr fontAlgn="auto">
              <a:spcBef>
                <a:spcPts val="0"/>
              </a:spcBef>
              <a:spcAft>
                <a:spcPts val="0"/>
              </a:spcAft>
              <a:defRPr/>
            </a:pPr>
            <a:r>
              <a:rPr lang="en-US" sz="1400" b="0" kern="0" dirty="0" smtClean="0">
                <a:solidFill>
                  <a:sysClr val="window" lastClr="FFFFFF"/>
                </a:solidFill>
                <a:latin typeface="Verdana" pitchFamily="34" charset="0"/>
              </a:rPr>
              <a:t>Service</a:t>
            </a:r>
            <a:endParaRPr lang="en-US" sz="1400" b="0" kern="0" dirty="0">
              <a:solidFill>
                <a:sysClr val="window" lastClr="FFFFFF"/>
              </a:solidFill>
              <a:latin typeface="Verdana" pitchFamily="34" charset="0"/>
            </a:endParaRPr>
          </a:p>
        </p:txBody>
      </p:sp>
      <p:sp>
        <p:nvSpPr>
          <p:cNvPr id="11" name="Rounded Rectangle 10"/>
          <p:cNvSpPr/>
          <p:nvPr/>
        </p:nvSpPr>
        <p:spPr>
          <a:xfrm flipH="1">
            <a:off x="170871" y="1824352"/>
            <a:ext cx="1217980" cy="673100"/>
          </a:xfrm>
          <a:prstGeom prst="roundRect">
            <a:avLst/>
          </a:prstGeom>
          <a:gradFill>
            <a:gsLst>
              <a:gs pos="0">
                <a:srgbClr val="0000CC"/>
              </a:gs>
              <a:gs pos="68000">
                <a:srgbClr val="0F6FC6">
                  <a:tint val="86000"/>
                  <a:satMod val="115000"/>
                </a:srgbClr>
              </a:gs>
              <a:gs pos="100000">
                <a:srgbClr val="0F6FC6">
                  <a:tint val="50000"/>
                  <a:satMod val="150000"/>
                </a:srgbClr>
              </a:gs>
            </a:gsLst>
            <a:path path="circle">
              <a:fillToRect l="50000" t="130000" r="50000" b="-30000"/>
            </a:path>
          </a:gra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anchor="ctr"/>
          <a:lstStyle/>
          <a:p>
            <a:pPr fontAlgn="auto">
              <a:spcBef>
                <a:spcPts val="0"/>
              </a:spcBef>
              <a:spcAft>
                <a:spcPts val="0"/>
              </a:spcAft>
              <a:defRPr/>
            </a:pPr>
            <a:r>
              <a:rPr lang="en-US" b="0" kern="0" dirty="0">
                <a:solidFill>
                  <a:schemeClr val="bg1"/>
                </a:solidFill>
                <a:latin typeface="Verdana" pitchFamily="34" charset="0"/>
              </a:rPr>
              <a:t>Sys A</a:t>
            </a:r>
          </a:p>
        </p:txBody>
      </p:sp>
      <p:cxnSp>
        <p:nvCxnSpPr>
          <p:cNvPr id="12" name="Straight Arrow Connector 11"/>
          <p:cNvCxnSpPr>
            <a:stCxn id="26648" idx="3"/>
          </p:cNvCxnSpPr>
          <p:nvPr/>
        </p:nvCxnSpPr>
        <p:spPr>
          <a:xfrm>
            <a:off x="5787732" y="3034594"/>
            <a:ext cx="1258887" cy="614363"/>
          </a:xfrm>
          <a:prstGeom prst="straightConnector1">
            <a:avLst/>
          </a:prstGeom>
          <a:noFill/>
          <a:ln w="25400" cap="flat" cmpd="sng" algn="ctr">
            <a:solidFill>
              <a:sysClr val="windowText" lastClr="000000"/>
            </a:solidFill>
            <a:prstDash val="solid"/>
            <a:headEnd type="oval" w="med" len="med"/>
            <a:tailEnd type="triangle" w="med" len="med"/>
          </a:ln>
          <a:effectLst>
            <a:outerShdw blurRad="57150" dist="38100" dir="5400000" algn="ctr" rotWithShape="0">
              <a:sysClr val="windowText" lastClr="000000">
                <a:shade val="9000"/>
                <a:satMod val="105000"/>
                <a:alpha val="48000"/>
              </a:sysClr>
            </a:outerShdw>
          </a:effectLst>
        </p:spPr>
      </p:cxnSp>
      <p:cxnSp>
        <p:nvCxnSpPr>
          <p:cNvPr id="13" name="Straight Arrow Connector 12"/>
          <p:cNvCxnSpPr>
            <a:endCxn id="26647" idx="1"/>
          </p:cNvCxnSpPr>
          <p:nvPr/>
        </p:nvCxnSpPr>
        <p:spPr>
          <a:xfrm>
            <a:off x="779169" y="2498019"/>
            <a:ext cx="985838" cy="539750"/>
          </a:xfrm>
          <a:prstGeom prst="straightConnector1">
            <a:avLst/>
          </a:prstGeom>
          <a:noFill/>
          <a:ln w="25400" cap="flat" cmpd="sng" algn="ctr">
            <a:solidFill>
              <a:sysClr val="windowText" lastClr="000000"/>
            </a:solidFill>
            <a:prstDash val="solid"/>
            <a:headEnd type="oval" w="med" len="med"/>
            <a:tailEnd type="triangle" w="med" len="med"/>
          </a:ln>
          <a:effectLst>
            <a:outerShdw blurRad="57150" dist="38100" dir="5400000" algn="ctr" rotWithShape="0">
              <a:sysClr val="windowText" lastClr="000000">
                <a:shade val="9000"/>
                <a:satMod val="105000"/>
                <a:alpha val="48000"/>
              </a:sysClr>
            </a:outerShdw>
          </a:effectLst>
        </p:spPr>
      </p:cxnSp>
      <p:sp>
        <p:nvSpPr>
          <p:cNvPr id="14" name="Rounded Rectangle 13"/>
          <p:cNvSpPr/>
          <p:nvPr/>
        </p:nvSpPr>
        <p:spPr>
          <a:xfrm>
            <a:off x="1777986" y="2880651"/>
            <a:ext cx="4009114" cy="304800"/>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anchor="ctr"/>
          <a:lstStyle/>
          <a:p>
            <a:pPr fontAlgn="auto">
              <a:spcBef>
                <a:spcPts val="0"/>
              </a:spcBef>
              <a:spcAft>
                <a:spcPts val="0"/>
              </a:spcAft>
              <a:defRPr/>
            </a:pPr>
            <a:r>
              <a:rPr lang="en-US" b="0" kern="0" dirty="0">
                <a:solidFill>
                  <a:schemeClr val="bg1"/>
                </a:solidFill>
                <a:latin typeface="Constantia"/>
              </a:rPr>
              <a:t>Enterprise </a:t>
            </a:r>
            <a:r>
              <a:rPr lang="en-US" b="0" kern="0" dirty="0" smtClean="0">
                <a:solidFill>
                  <a:schemeClr val="bg1"/>
                </a:solidFill>
                <a:latin typeface="Constantia"/>
              </a:rPr>
              <a:t>Service </a:t>
            </a:r>
            <a:r>
              <a:rPr lang="en-US" b="0" kern="0" dirty="0">
                <a:solidFill>
                  <a:schemeClr val="bg1"/>
                </a:solidFill>
                <a:latin typeface="Constantia"/>
              </a:rPr>
              <a:t>Bus</a:t>
            </a:r>
          </a:p>
        </p:txBody>
      </p:sp>
      <p:sp>
        <p:nvSpPr>
          <p:cNvPr id="26647" name="TextBox 16405"/>
          <p:cNvSpPr txBox="1">
            <a:spLocks noChangeArrowheads="1"/>
          </p:cNvSpPr>
          <p:nvPr/>
        </p:nvSpPr>
        <p:spPr bwMode="auto">
          <a:xfrm>
            <a:off x="1765007" y="2883782"/>
            <a:ext cx="409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r>
              <a:rPr lang="en-US" altLang="en-US" sz="1400">
                <a:solidFill>
                  <a:srgbClr val="FFFF00"/>
                </a:solidFill>
                <a:latin typeface="Verdana" panose="020B0604030504040204" pitchFamily="34" charset="0"/>
              </a:rPr>
              <a:t>In</a:t>
            </a:r>
          </a:p>
        </p:txBody>
      </p:sp>
      <p:sp>
        <p:nvSpPr>
          <p:cNvPr id="26648" name="TextBox 119"/>
          <p:cNvSpPr txBox="1">
            <a:spLocks noChangeArrowheads="1"/>
          </p:cNvSpPr>
          <p:nvPr/>
        </p:nvSpPr>
        <p:spPr bwMode="auto">
          <a:xfrm>
            <a:off x="5240044" y="2880607"/>
            <a:ext cx="5476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r>
              <a:rPr lang="en-US" altLang="en-US" sz="1400">
                <a:solidFill>
                  <a:srgbClr val="FCE328"/>
                </a:solidFill>
                <a:latin typeface="Verdana" panose="020B0604030504040204" pitchFamily="34" charset="0"/>
              </a:rPr>
              <a:t>Out</a:t>
            </a:r>
          </a:p>
        </p:txBody>
      </p:sp>
      <p:pic>
        <p:nvPicPr>
          <p:cNvPr id="17" name="Picture 106" descr="MC90043259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357" y="2069394"/>
            <a:ext cx="315912"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0" descr="MC900432605.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33494" y="3877557"/>
            <a:ext cx="331788"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10" descr="MC900432599.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38269" y="4968169"/>
            <a:ext cx="227013"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2" descr="MC900432605.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90869" y="2842507"/>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29" descr="MC900432605.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90869" y="2879019"/>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Cloud 21"/>
          <p:cNvSpPr/>
          <p:nvPr/>
        </p:nvSpPr>
        <p:spPr bwMode="auto">
          <a:xfrm>
            <a:off x="2940625" y="4664276"/>
            <a:ext cx="1821480" cy="834845"/>
          </a:xfrm>
          <a:prstGeom prst="cloud">
            <a:avLst/>
          </a:prstGeom>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anchor="ctr"/>
          <a:lstStyle/>
          <a:p>
            <a:pPr>
              <a:defRPr/>
            </a:pPr>
            <a:r>
              <a:rPr lang="en-US" sz="900" dirty="0" smtClean="0">
                <a:solidFill>
                  <a:schemeClr val="bg1">
                    <a:lumMod val="95000"/>
                  </a:schemeClr>
                </a:solidFill>
                <a:latin typeface="Verdana" pitchFamily="34" charset="0"/>
                <a:ea typeface="Verdana" pitchFamily="34" charset="0"/>
                <a:cs typeface="Verdana" pitchFamily="34" charset="0"/>
              </a:rPr>
              <a:t>3</a:t>
            </a:r>
            <a:r>
              <a:rPr lang="en-US" sz="900" baseline="30000" dirty="0" smtClean="0">
                <a:solidFill>
                  <a:schemeClr val="bg1">
                    <a:lumMod val="95000"/>
                  </a:schemeClr>
                </a:solidFill>
                <a:latin typeface="Verdana" pitchFamily="34" charset="0"/>
                <a:ea typeface="Verdana" pitchFamily="34" charset="0"/>
                <a:cs typeface="Verdana" pitchFamily="34" charset="0"/>
              </a:rPr>
              <a:t>rd</a:t>
            </a:r>
            <a:r>
              <a:rPr lang="en-US" sz="900" dirty="0" smtClean="0">
                <a:solidFill>
                  <a:schemeClr val="bg1">
                    <a:lumMod val="95000"/>
                  </a:schemeClr>
                </a:solidFill>
                <a:latin typeface="Verdana" pitchFamily="34" charset="0"/>
                <a:ea typeface="Verdana" pitchFamily="34" charset="0"/>
                <a:cs typeface="Verdana" pitchFamily="34" charset="0"/>
              </a:rPr>
              <a:t> Party </a:t>
            </a:r>
            <a:r>
              <a:rPr lang="en-US" sz="900" dirty="0">
                <a:solidFill>
                  <a:schemeClr val="bg1">
                    <a:lumMod val="95000"/>
                  </a:schemeClr>
                </a:solidFill>
                <a:latin typeface="Verdana" pitchFamily="34" charset="0"/>
                <a:ea typeface="Verdana" pitchFamily="34" charset="0"/>
                <a:cs typeface="Verdana" pitchFamily="34" charset="0"/>
              </a:rPr>
              <a:t>Address </a:t>
            </a:r>
            <a:r>
              <a:rPr lang="en-US" sz="900" dirty="0" smtClean="0">
                <a:solidFill>
                  <a:schemeClr val="bg1">
                    <a:lumMod val="95000"/>
                  </a:schemeClr>
                </a:solidFill>
                <a:latin typeface="Verdana" pitchFamily="34" charset="0"/>
                <a:ea typeface="Verdana" pitchFamily="34" charset="0"/>
                <a:cs typeface="Verdana" pitchFamily="34" charset="0"/>
              </a:rPr>
              <a:t>Services</a:t>
            </a:r>
            <a:endParaRPr lang="en-US" sz="900" dirty="0">
              <a:solidFill>
                <a:schemeClr val="bg1">
                  <a:lumMod val="95000"/>
                </a:schemeClr>
              </a:solidFill>
              <a:latin typeface="Verdana" pitchFamily="34" charset="0"/>
              <a:ea typeface="Verdana" pitchFamily="34" charset="0"/>
              <a:cs typeface="Verdana" pitchFamily="34" charset="0"/>
            </a:endParaRPr>
          </a:p>
        </p:txBody>
      </p:sp>
      <p:sp>
        <p:nvSpPr>
          <p:cNvPr id="23" name="Down Arrow 22"/>
          <p:cNvSpPr/>
          <p:nvPr/>
        </p:nvSpPr>
        <p:spPr bwMode="auto">
          <a:xfrm>
            <a:off x="3685882" y="4422069"/>
            <a:ext cx="227012" cy="317500"/>
          </a:xfrm>
          <a:prstGeom prst="down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a:lstStyle/>
          <a:p>
            <a:pPr>
              <a:defRPr/>
            </a:pPr>
            <a:endParaRPr lang="en-US">
              <a:solidFill>
                <a:schemeClr val="tx1"/>
              </a:solidFill>
            </a:endParaRPr>
          </a:p>
        </p:txBody>
      </p:sp>
      <p:sp>
        <p:nvSpPr>
          <p:cNvPr id="25" name="Rectangle 2"/>
          <p:cNvSpPr txBox="1">
            <a:spLocks noChangeArrowheads="1"/>
          </p:cNvSpPr>
          <p:nvPr/>
        </p:nvSpPr>
        <p:spPr>
          <a:xfrm>
            <a:off x="74613" y="52388"/>
            <a:ext cx="7580312" cy="436562"/>
          </a:xfrm>
          <a:prstGeom prst="rect">
            <a:avLst/>
          </a:prstGeom>
        </p:spPr>
        <p:txBody>
          <a:bodyPr lIns="0" rIns="0" bIns="0" anchor="b"/>
          <a:lstStyle/>
          <a:p>
            <a:pPr algn="l" fontAlgn="auto">
              <a:spcAft>
                <a:spcPts val="0"/>
              </a:spcAft>
              <a:defRPr/>
            </a:pPr>
            <a:endParaRPr lang="en-US" sz="2800" b="0" dirty="0">
              <a:solidFill>
                <a:schemeClr val="tx2"/>
              </a:solidFill>
              <a:latin typeface="+mj-lt"/>
              <a:ea typeface="+mj-ea"/>
              <a:cs typeface="+mj-cs"/>
            </a:endParaRPr>
          </a:p>
        </p:txBody>
      </p:sp>
      <p:sp>
        <p:nvSpPr>
          <p:cNvPr id="26" name="Rectangle 69"/>
          <p:cNvSpPr>
            <a:spLocks noGrp="1" noChangeArrowheads="1"/>
          </p:cNvSpPr>
          <p:nvPr>
            <p:ph type="title"/>
          </p:nvPr>
        </p:nvSpPr>
        <p:spPr>
          <a:xfrm>
            <a:off x="170871" y="119063"/>
            <a:ext cx="8828667" cy="919162"/>
          </a:xfrm>
        </p:spPr>
        <p:txBody>
          <a:bodyPr>
            <a:normAutofit fontScale="90000"/>
          </a:bodyPr>
          <a:lstStyle/>
          <a:p>
            <a:pPr>
              <a:defRPr/>
            </a:pPr>
            <a:r>
              <a:rPr lang="en-US" dirty="0"/>
              <a:t>Enterprise Service Bus (ESB)</a:t>
            </a:r>
            <a:br>
              <a:rPr lang="en-US" dirty="0"/>
            </a:br>
            <a:endParaRPr lang="en-US" sz="2000" i="1" dirty="0">
              <a:solidFill>
                <a:schemeClr val="tx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249"/>
                                          </p:stCondLst>
                                        </p:cTn>
                                        <p:tgtEl>
                                          <p:spTgt spid="17"/>
                                        </p:tgtEl>
                                        <p:attrNameLst>
                                          <p:attrName>style.visibility</p:attrName>
                                        </p:attrNameLst>
                                      </p:cBhvr>
                                      <p:to>
                                        <p:strVal val="visible"/>
                                      </p:to>
                                    </p:set>
                                  </p:childTnLst>
                                </p:cTn>
                              </p:par>
                            </p:childTnLst>
                          </p:cTn>
                        </p:par>
                        <p:par>
                          <p:cTn id="7" fill="hold" nodeType="afterGroup">
                            <p:stCondLst>
                              <p:cond delay="250"/>
                            </p:stCondLst>
                            <p:childTnLst>
                              <p:par>
                                <p:cTn id="8" presetID="0" presetClass="path" presetSubtype="0" accel="48000" decel="52000" fill="hold" nodeType="afterEffect">
                                  <p:stCondLst>
                                    <p:cond delay="0"/>
                                  </p:stCondLst>
                                  <p:childTnLst>
                                    <p:animMotion origin="layout" path="M -8.33333E-7 5.55112E-17 C 0.00156 0.0037 0.03872 0.04236 0.04149 0.04468 C 0.0434 0.04884 0.14531 0.1213 0.14531 0.12153 L 0.26858 0.12153 L 0.37031 0.12176 C 0.37066 0.12245 0.37101 0.26389 0.37101 0.26412 " pathEditMode="relative" rAng="0" ptsTypes="AAAAAA">
                                      <p:cBhvr>
                                        <p:cTn id="9" dur="5000" fill="hold"/>
                                        <p:tgtEl>
                                          <p:spTgt spid="17"/>
                                        </p:tgtEl>
                                        <p:attrNameLst>
                                          <p:attrName>ppt_x</p:attrName>
                                          <p:attrName>ppt_y</p:attrName>
                                        </p:attrNameLst>
                                      </p:cBhvr>
                                      <p:rCtr x="18542" y="13194"/>
                                    </p:animMotion>
                                  </p:childTnLst>
                                </p:cTn>
                              </p:par>
                            </p:childTnLst>
                          </p:cTn>
                        </p:par>
                        <p:par>
                          <p:cTn id="10" fill="hold" nodeType="afterGroup">
                            <p:stCondLst>
                              <p:cond delay="5250"/>
                            </p:stCondLst>
                            <p:childTnLst>
                              <p:par>
                                <p:cTn id="11" presetID="22" presetClass="entr" presetSubtype="1" fill="hold" nodeType="after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up)">
                                      <p:cBhvr>
                                        <p:cTn id="13" dur="3000"/>
                                        <p:tgtEl>
                                          <p:spTgt spid="23"/>
                                        </p:tgtEl>
                                      </p:cBhvr>
                                    </p:animEffect>
                                  </p:childTnLst>
                                </p:cTn>
                              </p:par>
                            </p:childTnLst>
                          </p:cTn>
                        </p:par>
                        <p:par>
                          <p:cTn id="14" fill="hold" nodeType="afterGroup">
                            <p:stCondLst>
                              <p:cond delay="8250"/>
                            </p:stCondLst>
                            <p:childTnLst>
                              <p:par>
                                <p:cTn id="15" presetID="1" presetClass="exit" presetSubtype="0" fill="hold" nodeType="afterEffect">
                                  <p:stCondLst>
                                    <p:cond delay="0"/>
                                  </p:stCondLst>
                                  <p:childTnLst>
                                    <p:set>
                                      <p:cBhvr>
                                        <p:cTn id="16" dur="1" fill="hold">
                                          <p:stCondLst>
                                            <p:cond delay="0"/>
                                          </p:stCondLst>
                                        </p:cTn>
                                        <p:tgtEl>
                                          <p:spTgt spid="23"/>
                                        </p:tgtEl>
                                        <p:attrNameLst>
                                          <p:attrName>style.visibility</p:attrName>
                                        </p:attrNameLst>
                                      </p:cBhvr>
                                      <p:to>
                                        <p:strVal val="hidden"/>
                                      </p:to>
                                    </p:set>
                                  </p:childTnLst>
                                </p:cTn>
                              </p:par>
                            </p:childTnLst>
                          </p:cTn>
                        </p:par>
                        <p:par>
                          <p:cTn id="17" fill="hold" nodeType="afterGroup">
                            <p:stCondLst>
                              <p:cond delay="8250"/>
                            </p:stCondLst>
                            <p:childTnLst>
                              <p:par>
                                <p:cTn id="18" presetID="1" presetClass="entr" presetSubtype="0"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childTnLst>
                          </p:cTn>
                        </p:par>
                        <p:par>
                          <p:cTn id="20" fill="hold" nodeType="afterGroup">
                            <p:stCondLst>
                              <p:cond delay="8250"/>
                            </p:stCondLst>
                            <p:childTnLst>
                              <p:par>
                                <p:cTn id="21" presetID="42" presetClass="path" presetSubtype="0" accel="50000" decel="50000" fill="hold" nodeType="afterEffect">
                                  <p:stCondLst>
                                    <p:cond delay="0"/>
                                  </p:stCondLst>
                                  <p:childTnLst>
                                    <p:animMotion origin="layout" path="M -0.00226 -0.00717 L -0.00208 -0.14884 " pathEditMode="relative" rAng="0" ptsTypes="AA">
                                      <p:cBhvr>
                                        <p:cTn id="22" dur="3000" fill="hold"/>
                                        <p:tgtEl>
                                          <p:spTgt spid="19"/>
                                        </p:tgtEl>
                                        <p:attrNameLst>
                                          <p:attrName>ppt_x</p:attrName>
                                          <p:attrName>ppt_y</p:attrName>
                                        </p:attrNameLst>
                                      </p:cBhvr>
                                      <p:rCtr x="0" y="-7083"/>
                                    </p:animMotion>
                                  </p:childTnLst>
                                </p:cTn>
                              </p:par>
                            </p:childTnLst>
                          </p:cTn>
                        </p:par>
                        <p:par>
                          <p:cTn id="23" fill="hold" nodeType="afterGroup">
                            <p:stCondLst>
                              <p:cond delay="11250"/>
                            </p:stCondLst>
                            <p:childTnLst>
                              <p:par>
                                <p:cTn id="24" presetID="1" presetClass="exit" presetSubtype="0" fill="hold" nodeType="afterEffect">
                                  <p:stCondLst>
                                    <p:cond delay="0"/>
                                  </p:stCondLst>
                                  <p:childTnLst>
                                    <p:set>
                                      <p:cBhvr>
                                        <p:cTn id="25" dur="1" fill="hold">
                                          <p:stCondLst>
                                            <p:cond delay="249"/>
                                          </p:stCondLst>
                                        </p:cTn>
                                        <p:tgtEl>
                                          <p:spTgt spid="17"/>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19"/>
                                        </p:tgtEl>
                                        <p:attrNameLst>
                                          <p:attrName>style.visibility</p:attrName>
                                        </p:attrNameLst>
                                      </p:cBhvr>
                                      <p:to>
                                        <p:strVal val="hidden"/>
                                      </p:to>
                                    </p:set>
                                  </p:childTnLst>
                                </p:cTn>
                              </p:par>
                            </p:childTnLst>
                          </p:cTn>
                        </p:par>
                        <p:par>
                          <p:cTn id="28" fill="hold" nodeType="afterGroup">
                            <p:stCondLst>
                              <p:cond delay="11500"/>
                            </p:stCondLst>
                            <p:childTnLst>
                              <p:par>
                                <p:cTn id="29" presetID="10"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nodeType="afterGroup">
                            <p:stCondLst>
                              <p:cond delay="12000"/>
                            </p:stCondLst>
                            <p:childTnLst>
                              <p:par>
                                <p:cTn id="33" presetID="0" presetClass="path" presetSubtype="0" accel="50000" decel="50000" fill="hold" nodeType="afterEffect">
                                  <p:stCondLst>
                                    <p:cond delay="0"/>
                                  </p:stCondLst>
                                  <p:childTnLst>
                                    <p:animMotion origin="layout" path="M -1.38889E-6 -3.33333E-6 L 0.00226 -0.14398 L 0.21111 -0.14305 " pathEditMode="relative" rAng="0" ptsTypes="AAA">
                                      <p:cBhvr>
                                        <p:cTn id="34" dur="5000" fill="hold"/>
                                        <p:tgtEl>
                                          <p:spTgt spid="18"/>
                                        </p:tgtEl>
                                        <p:attrNameLst>
                                          <p:attrName>ppt_x</p:attrName>
                                          <p:attrName>ppt_y</p:attrName>
                                        </p:attrNameLst>
                                      </p:cBhvr>
                                      <p:rCtr x="10556" y="-7199"/>
                                    </p:animMotion>
                                  </p:childTnLst>
                                </p:cTn>
                              </p:par>
                            </p:childTnLst>
                          </p:cTn>
                        </p:par>
                        <p:par>
                          <p:cTn id="35" fill="hold" nodeType="afterGroup">
                            <p:stCondLst>
                              <p:cond delay="17000"/>
                            </p:stCondLst>
                            <p:childTnLst>
                              <p:par>
                                <p:cTn id="36" presetID="1" presetClass="exit" presetSubtype="0" fill="hold" nodeType="afterEffect">
                                  <p:stCondLst>
                                    <p:cond delay="0"/>
                                  </p:stCondLst>
                                  <p:childTnLst>
                                    <p:set>
                                      <p:cBhvr>
                                        <p:cTn id="37" dur="1" fill="hold">
                                          <p:stCondLst>
                                            <p:cond delay="0"/>
                                          </p:stCondLst>
                                        </p:cTn>
                                        <p:tgtEl>
                                          <p:spTgt spid="18"/>
                                        </p:tgtEl>
                                        <p:attrNameLst>
                                          <p:attrName>style.visibility</p:attrName>
                                        </p:attrNameLst>
                                      </p:cBhvr>
                                      <p:to>
                                        <p:strVal val="hidden"/>
                                      </p:to>
                                    </p:set>
                                  </p:childTnLst>
                                </p:cTn>
                              </p:par>
                            </p:childTnLst>
                          </p:cTn>
                        </p:par>
                        <p:par>
                          <p:cTn id="38" fill="hold" nodeType="afterGroup">
                            <p:stCondLst>
                              <p:cond delay="17000"/>
                            </p:stCondLst>
                            <p:childTnLst>
                              <p:par>
                                <p:cTn id="39" presetID="1"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par>
                          <p:cTn id="43" fill="hold" nodeType="afterGroup">
                            <p:stCondLst>
                              <p:cond delay="17000"/>
                            </p:stCondLst>
                            <p:childTnLst>
                              <p:par>
                                <p:cTn id="44" presetID="0" presetClass="path" presetSubtype="0" accel="50000" decel="50000" fill="hold" nodeType="afterEffect">
                                  <p:stCondLst>
                                    <p:cond delay="0"/>
                                  </p:stCondLst>
                                  <p:childTnLst>
                                    <p:animMotion origin="layout" path="M 0.00278 0.00301 C 0.02049 -0.00463 0.14063 -0.05787 0.1467 -0.05926 C 0.14896 -0.05972 0.14774 -0.11644 0.14913 -0.11898 " pathEditMode="relative" rAng="0" ptsTypes="AAA">
                                      <p:cBhvr>
                                        <p:cTn id="45" dur="3000" fill="hold"/>
                                        <p:tgtEl>
                                          <p:spTgt spid="21"/>
                                        </p:tgtEl>
                                        <p:attrNameLst>
                                          <p:attrName>ppt_x</p:attrName>
                                          <p:attrName>ppt_y</p:attrName>
                                        </p:attrNameLst>
                                      </p:cBhvr>
                                      <p:rCtr x="7309" y="-6111"/>
                                    </p:animMotion>
                                  </p:childTnLst>
                                </p:cTn>
                              </p:par>
                              <p:par>
                                <p:cTn id="46" presetID="0" presetClass="path" presetSubtype="0" accel="50000" decel="50000" fill="hold" nodeType="withEffect">
                                  <p:stCondLst>
                                    <p:cond delay="0"/>
                                  </p:stCondLst>
                                  <p:childTnLst>
                                    <p:animMotion origin="layout" path="M 0.00903 -0.00115 C 0.02917 0.01181 0.04254 0.02084 0.06424 0.03519 C 0.08594 0.04954 0.12587 0.07338 0.13958 0.08426 C 0.1533 0.09514 0.14549 0.09653 0.1467 0.10116 C 0.14792 0.10579 0.1467 0.10625 0.1467 0.11297 C 0.1467 0.11968 0.1467 0.13565 0.1467 0.14167 " pathEditMode="relative" rAng="0" ptsTypes="AAAAAA">
                                      <p:cBhvr>
                                        <p:cTn id="47" dur="3000" fill="hold"/>
                                        <p:tgtEl>
                                          <p:spTgt spid="20"/>
                                        </p:tgtEl>
                                        <p:attrNameLst>
                                          <p:attrName>ppt_x</p:attrName>
                                          <p:attrName>ppt_y</p:attrName>
                                        </p:attrNameLst>
                                      </p:cBhvr>
                                      <p:rCtr x="6927" y="7130"/>
                                    </p:animMotion>
                                  </p:childTnLst>
                                </p:cTn>
                              </p:par>
                            </p:childTnLst>
                          </p:cTn>
                        </p:par>
                        <p:par>
                          <p:cTn id="48" fill="hold" nodeType="afterGroup">
                            <p:stCondLst>
                              <p:cond delay="20000"/>
                            </p:stCondLst>
                            <p:childTnLst>
                              <p:par>
                                <p:cTn id="49" presetID="10" presetClass="exit" presetSubtype="0" fill="hold" nodeType="afterEffect">
                                  <p:stCondLst>
                                    <p:cond delay="0"/>
                                  </p:stCondLst>
                                  <p:childTnLst>
                                    <p:animEffect transition="out" filter="fade">
                                      <p:cBhvr>
                                        <p:cTn id="50" dur="500"/>
                                        <p:tgtEl>
                                          <p:spTgt spid="21"/>
                                        </p:tgtEl>
                                      </p:cBhvr>
                                    </p:animEffect>
                                    <p:set>
                                      <p:cBhvr>
                                        <p:cTn id="51" dur="1" fill="hold">
                                          <p:stCondLst>
                                            <p:cond delay="499"/>
                                          </p:stCondLst>
                                        </p:cTn>
                                        <p:tgtEl>
                                          <p:spTgt spid="21"/>
                                        </p:tgtEl>
                                        <p:attrNameLst>
                                          <p:attrName>style.visibility</p:attrName>
                                        </p:attrNameLst>
                                      </p:cBhvr>
                                      <p:to>
                                        <p:strVal val="hidden"/>
                                      </p:to>
                                    </p:set>
                                  </p:childTnLst>
                                </p:cTn>
                              </p:par>
                            </p:childTnLst>
                          </p:cTn>
                        </p:par>
                        <p:par>
                          <p:cTn id="52" fill="hold" nodeType="afterGroup">
                            <p:stCondLst>
                              <p:cond delay="20500"/>
                            </p:stCondLst>
                            <p:childTnLst>
                              <p:par>
                                <p:cTn id="53" presetID="10" presetClass="exit" presetSubtype="0" fill="hold" nodeType="afterEffect">
                                  <p:stCondLst>
                                    <p:cond delay="0"/>
                                  </p:stCondLst>
                                  <p:childTnLst>
                                    <p:animEffect transition="out" filter="fade">
                                      <p:cBhvr>
                                        <p:cTn id="54" dur="500"/>
                                        <p:tgtEl>
                                          <p:spTgt spid="20"/>
                                        </p:tgtEl>
                                      </p:cBhvr>
                                    </p:animEffect>
                                    <p:set>
                                      <p:cBhvr>
                                        <p:cTn id="55"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9"/>
          <p:cNvSpPr>
            <a:spLocks noGrp="1" noChangeArrowheads="1"/>
          </p:cNvSpPr>
          <p:nvPr>
            <p:ph type="title"/>
          </p:nvPr>
        </p:nvSpPr>
        <p:spPr>
          <a:xfrm>
            <a:off x="170871" y="119063"/>
            <a:ext cx="8828667" cy="919162"/>
          </a:xfrm>
        </p:spPr>
        <p:txBody>
          <a:bodyPr>
            <a:normAutofit fontScale="90000"/>
          </a:bodyPr>
          <a:lstStyle/>
          <a:p>
            <a:pPr eaLnBrk="1" fontAlgn="auto" hangingPunct="1">
              <a:spcAft>
                <a:spcPts val="0"/>
              </a:spcAft>
              <a:defRPr/>
            </a:pPr>
            <a:r>
              <a:rPr lang="en-US" dirty="0" smtClean="0"/>
              <a:t>Messaging</a:t>
            </a:r>
            <a:r>
              <a:rPr lang="en-US" dirty="0"/>
              <a:t/>
            </a:r>
            <a:br>
              <a:rPr lang="en-US" dirty="0"/>
            </a:br>
            <a:endParaRPr lang="en-US" sz="2000" i="1" dirty="0">
              <a:solidFill>
                <a:schemeClr val="tx2">
                  <a:lumMod val="75000"/>
                </a:schemeClr>
              </a:solidFill>
            </a:endParaRPr>
          </a:p>
        </p:txBody>
      </p:sp>
      <p:pic>
        <p:nvPicPr>
          <p:cNvPr id="54276" name="Picture 4" descr="https://acomdpsstorage.blob.core.windows.net/dpsmedia-prod/azure.microsoft.com/en-us/documentation/articles/service-bus-java-how-to-use-queues/20150227060139/includes/howto-service-bus-queues/sb-queues-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657" y="1737596"/>
            <a:ext cx="6762498" cy="3324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092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54276"/>
                                        </p:tgtEl>
                                        <p:attrNameLst>
                                          <p:attrName>style.visibility</p:attrName>
                                        </p:attrNameLst>
                                      </p:cBhvr>
                                      <p:to>
                                        <p:strVal val="visible"/>
                                      </p:to>
                                    </p:set>
                                    <p:animEffect transition="in" filter="fade">
                                      <p:cBhvr>
                                        <p:cTn id="7" dur="1000"/>
                                        <p:tgtEl>
                                          <p:spTgt spid="54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90222" y="3770489"/>
            <a:ext cx="5000978" cy="290124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259643" y="180621"/>
            <a:ext cx="6347713" cy="722489"/>
          </a:xfrm>
        </p:spPr>
        <p:txBody>
          <a:bodyPr>
            <a:normAutofit/>
          </a:bodyPr>
          <a:lstStyle/>
          <a:p>
            <a:r>
              <a:rPr lang="en-US" dirty="0" smtClean="0"/>
              <a:t>Web API vs. Web Service</a:t>
            </a:r>
            <a:endParaRPr lang="en-US" dirty="0"/>
          </a:p>
        </p:txBody>
      </p:sp>
      <p:sp>
        <p:nvSpPr>
          <p:cNvPr id="5" name="Rounded Rectangle 4"/>
          <p:cNvSpPr/>
          <p:nvPr/>
        </p:nvSpPr>
        <p:spPr>
          <a:xfrm>
            <a:off x="959555" y="5909734"/>
            <a:ext cx="4628444" cy="58702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BackOffice Fabric</a:t>
            </a:r>
            <a:endParaRPr lang="en-US" dirty="0"/>
          </a:p>
        </p:txBody>
      </p:sp>
      <p:sp>
        <p:nvSpPr>
          <p:cNvPr id="6" name="Rounded Rectangle 5"/>
          <p:cNvSpPr/>
          <p:nvPr/>
        </p:nvSpPr>
        <p:spPr>
          <a:xfrm>
            <a:off x="2528709" y="3951112"/>
            <a:ext cx="3059289" cy="58702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err="1" smtClean="0"/>
              <a:t>FrontOffice</a:t>
            </a:r>
            <a:r>
              <a:rPr lang="en-US" dirty="0" smtClean="0"/>
              <a:t> Fabric</a:t>
            </a:r>
            <a:endParaRPr lang="en-US" dirty="0"/>
          </a:p>
        </p:txBody>
      </p:sp>
      <p:sp>
        <p:nvSpPr>
          <p:cNvPr id="7" name="Rounded Rectangle 6"/>
          <p:cNvSpPr/>
          <p:nvPr/>
        </p:nvSpPr>
        <p:spPr>
          <a:xfrm>
            <a:off x="959555" y="4930423"/>
            <a:ext cx="4628444" cy="587022"/>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t>Enterprise Service Bus</a:t>
            </a:r>
            <a:endParaRPr lang="en-US" dirty="0"/>
          </a:p>
        </p:txBody>
      </p:sp>
      <p:sp>
        <p:nvSpPr>
          <p:cNvPr id="8" name="Cloud 7"/>
          <p:cNvSpPr/>
          <p:nvPr/>
        </p:nvSpPr>
        <p:spPr>
          <a:xfrm>
            <a:off x="2169143" y="970845"/>
            <a:ext cx="2528711" cy="1456266"/>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The </a:t>
            </a:r>
            <a:r>
              <a:rPr lang="en-US" dirty="0" err="1" smtClean="0"/>
              <a:t>Outerlimits</a:t>
            </a:r>
            <a:endParaRPr lang="en-US" dirty="0"/>
          </a:p>
        </p:txBody>
      </p:sp>
      <p:sp>
        <p:nvSpPr>
          <p:cNvPr id="9" name="Rounded Rectangle 8"/>
          <p:cNvSpPr/>
          <p:nvPr/>
        </p:nvSpPr>
        <p:spPr>
          <a:xfrm>
            <a:off x="959555" y="3951112"/>
            <a:ext cx="1433688" cy="58702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Web API</a:t>
            </a:r>
            <a:endParaRPr lang="en-US" dirty="0"/>
          </a:p>
        </p:txBody>
      </p:sp>
      <p:sp>
        <p:nvSpPr>
          <p:cNvPr id="10" name="Rounded Rectangle 9"/>
          <p:cNvSpPr/>
          <p:nvPr/>
        </p:nvSpPr>
        <p:spPr>
          <a:xfrm>
            <a:off x="4154310" y="2427111"/>
            <a:ext cx="1433688" cy="58702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0" dirty="0" smtClean="0">
                <a:ln w="0"/>
                <a:solidFill>
                  <a:schemeClr val="tx1"/>
                </a:solidFill>
                <a:effectLst>
                  <a:outerShdw blurRad="38100" dist="19050" dir="2700000" algn="tl" rotWithShape="0">
                    <a:schemeClr val="dk1">
                      <a:alpha val="40000"/>
                    </a:schemeClr>
                  </a:outerShdw>
                </a:effectLst>
              </a:rPr>
              <a:t>3</a:t>
            </a:r>
            <a:r>
              <a:rPr lang="en-US" b="0" baseline="30000" dirty="0" smtClean="0">
                <a:ln w="0"/>
                <a:solidFill>
                  <a:schemeClr val="tx1"/>
                </a:solidFill>
                <a:effectLst>
                  <a:outerShdw blurRad="38100" dist="19050" dir="2700000" algn="tl" rotWithShape="0">
                    <a:schemeClr val="dk1">
                      <a:alpha val="40000"/>
                    </a:schemeClr>
                  </a:outerShdw>
                </a:effectLst>
              </a:rPr>
              <a:t>rd </a:t>
            </a:r>
            <a:r>
              <a:rPr lang="en-US" b="0" dirty="0" smtClean="0">
                <a:ln w="0"/>
                <a:solidFill>
                  <a:schemeClr val="tx1"/>
                </a:solidFill>
                <a:effectLst>
                  <a:outerShdw blurRad="38100" dist="19050" dir="2700000" algn="tl" rotWithShape="0">
                    <a:schemeClr val="dk1">
                      <a:alpha val="40000"/>
                    </a:schemeClr>
                  </a:outerShdw>
                </a:effectLst>
              </a:rPr>
              <a:t>Party </a:t>
            </a:r>
          </a:p>
          <a:p>
            <a:pPr algn="ctr"/>
            <a:r>
              <a:rPr lang="en-US" b="0" dirty="0" smtClean="0">
                <a:ln w="0"/>
                <a:solidFill>
                  <a:schemeClr val="tx1"/>
                </a:solidFill>
                <a:effectLst>
                  <a:outerShdw blurRad="38100" dist="19050" dir="2700000" algn="tl" rotWithShape="0">
                    <a:schemeClr val="dk1">
                      <a:alpha val="40000"/>
                    </a:schemeClr>
                  </a:outerShdw>
                </a:effectLst>
              </a:rPr>
              <a:t>Web API</a:t>
            </a:r>
            <a:endParaRPr lang="en-US" b="0" dirty="0">
              <a:ln w="0"/>
              <a:solidFill>
                <a:schemeClr val="tx1"/>
              </a:solidFill>
              <a:effectLst>
                <a:outerShdw blurRad="38100" dist="19050" dir="2700000" algn="tl" rotWithShape="0">
                  <a:schemeClr val="dk1">
                    <a:alpha val="40000"/>
                  </a:schemeClr>
                </a:outerShdw>
              </a:effectLst>
            </a:endParaRPr>
          </a:p>
        </p:txBody>
      </p:sp>
      <p:sp>
        <p:nvSpPr>
          <p:cNvPr id="11" name="Rounded Rectangle 10"/>
          <p:cNvSpPr/>
          <p:nvPr/>
        </p:nvSpPr>
        <p:spPr>
          <a:xfrm>
            <a:off x="959556" y="2427111"/>
            <a:ext cx="1682044" cy="58702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0" dirty="0" smtClean="0">
                <a:ln w="0"/>
                <a:solidFill>
                  <a:schemeClr val="tx1"/>
                </a:solidFill>
                <a:effectLst>
                  <a:outerShdw blurRad="38100" dist="19050" dir="2700000" algn="tl" rotWithShape="0">
                    <a:schemeClr val="dk1">
                      <a:alpha val="40000"/>
                    </a:schemeClr>
                  </a:outerShdw>
                </a:effectLst>
              </a:rPr>
              <a:t>3</a:t>
            </a:r>
            <a:r>
              <a:rPr lang="en-US" b="0" baseline="30000" dirty="0" smtClean="0">
                <a:ln w="0"/>
                <a:solidFill>
                  <a:schemeClr val="tx1"/>
                </a:solidFill>
                <a:effectLst>
                  <a:outerShdw blurRad="38100" dist="19050" dir="2700000" algn="tl" rotWithShape="0">
                    <a:schemeClr val="dk1">
                      <a:alpha val="40000"/>
                    </a:schemeClr>
                  </a:outerShdw>
                </a:effectLst>
              </a:rPr>
              <a:t>rd </a:t>
            </a:r>
            <a:r>
              <a:rPr lang="en-US" b="0" dirty="0" smtClean="0">
                <a:ln w="0"/>
                <a:solidFill>
                  <a:schemeClr val="tx1"/>
                </a:solidFill>
                <a:effectLst>
                  <a:outerShdw blurRad="38100" dist="19050" dir="2700000" algn="tl" rotWithShape="0">
                    <a:schemeClr val="dk1">
                      <a:alpha val="40000"/>
                    </a:schemeClr>
                  </a:outerShdw>
                </a:effectLst>
              </a:rPr>
              <a:t>Party </a:t>
            </a:r>
          </a:p>
          <a:p>
            <a:pPr algn="ctr"/>
            <a:r>
              <a:rPr lang="en-US" b="0" dirty="0" smtClean="0">
                <a:ln w="0"/>
                <a:solidFill>
                  <a:schemeClr val="tx1"/>
                </a:solidFill>
                <a:effectLst>
                  <a:outerShdw blurRad="38100" dist="19050" dir="2700000" algn="tl" rotWithShape="0">
                    <a:schemeClr val="dk1">
                      <a:alpha val="40000"/>
                    </a:schemeClr>
                  </a:outerShdw>
                </a:effectLst>
              </a:rPr>
              <a:t>Web Services</a:t>
            </a:r>
            <a:endParaRPr lang="en-US" b="0" dirty="0">
              <a:ln w="0"/>
              <a:solidFill>
                <a:schemeClr val="tx1"/>
              </a:solidFill>
              <a:effectLst>
                <a:outerShdw blurRad="38100" dist="19050" dir="2700000" algn="tl" rotWithShape="0">
                  <a:schemeClr val="dk1">
                    <a:alpha val="40000"/>
                  </a:schemeClr>
                </a:outerShdw>
              </a:effectLst>
            </a:endParaRPr>
          </a:p>
        </p:txBody>
      </p:sp>
      <p:sp>
        <p:nvSpPr>
          <p:cNvPr id="13" name="TextBox 12"/>
          <p:cNvSpPr txBox="1"/>
          <p:nvPr/>
        </p:nvSpPr>
        <p:spPr>
          <a:xfrm rot="16200000">
            <a:off x="-298953" y="5155541"/>
            <a:ext cx="1809021" cy="369332"/>
          </a:xfrm>
          <a:prstGeom prst="rect">
            <a:avLst/>
          </a:prstGeom>
          <a:noFill/>
        </p:spPr>
        <p:txBody>
          <a:bodyPr wrap="none" rtlCol="0">
            <a:spAutoFit/>
          </a:bodyPr>
          <a:lstStyle/>
          <a:p>
            <a:r>
              <a:rPr lang="en-US" dirty="0" smtClean="0">
                <a:solidFill>
                  <a:schemeClr val="tx1"/>
                </a:solidFill>
              </a:rPr>
              <a:t>Your Company</a:t>
            </a:r>
            <a:endParaRPr lang="en-US" dirty="0">
              <a:solidFill>
                <a:schemeClr val="tx1"/>
              </a:solidFill>
            </a:endParaRPr>
          </a:p>
        </p:txBody>
      </p:sp>
      <p:cxnSp>
        <p:nvCxnSpPr>
          <p:cNvPr id="15" name="Straight Arrow Connector 14"/>
          <p:cNvCxnSpPr>
            <a:stCxn id="9" idx="2"/>
          </p:cNvCxnSpPr>
          <p:nvPr/>
        </p:nvCxnSpPr>
        <p:spPr>
          <a:xfrm>
            <a:off x="1676399" y="4538134"/>
            <a:ext cx="0" cy="392289"/>
          </a:xfrm>
          <a:prstGeom prst="straightConnector1">
            <a:avLst/>
          </a:prstGeom>
          <a:ln w="28575">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16" name="Straight Arrow Connector 15"/>
          <p:cNvCxnSpPr/>
          <p:nvPr/>
        </p:nvCxnSpPr>
        <p:spPr>
          <a:xfrm>
            <a:off x="3826933" y="4538133"/>
            <a:ext cx="0" cy="392289"/>
          </a:xfrm>
          <a:prstGeom prst="straightConnector1">
            <a:avLst/>
          </a:prstGeom>
          <a:ln w="28575">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cxnSp>
        <p:nvCxnSpPr>
          <p:cNvPr id="17" name="Straight Arrow Connector 16"/>
          <p:cNvCxnSpPr/>
          <p:nvPr/>
        </p:nvCxnSpPr>
        <p:spPr>
          <a:xfrm>
            <a:off x="3083543" y="5517445"/>
            <a:ext cx="0" cy="392289"/>
          </a:xfrm>
          <a:prstGeom prst="straightConnector1">
            <a:avLst/>
          </a:prstGeom>
          <a:ln w="28575">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18" name="TextBox 17"/>
          <p:cNvSpPr txBox="1"/>
          <p:nvPr/>
        </p:nvSpPr>
        <p:spPr>
          <a:xfrm>
            <a:off x="1690723" y="4628488"/>
            <a:ext cx="1021433" cy="253916"/>
          </a:xfrm>
          <a:prstGeom prst="rect">
            <a:avLst/>
          </a:prstGeom>
          <a:noFill/>
        </p:spPr>
        <p:txBody>
          <a:bodyPr wrap="none" rtlCol="0">
            <a:spAutoFit/>
          </a:bodyPr>
          <a:lstStyle/>
          <a:p>
            <a:r>
              <a:rPr lang="en-US" sz="1050" dirty="0" smtClean="0">
                <a:solidFill>
                  <a:schemeClr val="tx1"/>
                </a:solidFill>
              </a:rPr>
              <a:t>REST / JSON</a:t>
            </a:r>
            <a:endParaRPr lang="en-US" sz="1050" dirty="0">
              <a:solidFill>
                <a:schemeClr val="tx1"/>
              </a:solidFill>
            </a:endParaRPr>
          </a:p>
        </p:txBody>
      </p:sp>
      <p:sp>
        <p:nvSpPr>
          <p:cNvPr id="19" name="TextBox 18"/>
          <p:cNvSpPr txBox="1"/>
          <p:nvPr/>
        </p:nvSpPr>
        <p:spPr>
          <a:xfrm>
            <a:off x="3894290" y="4628488"/>
            <a:ext cx="960520" cy="253916"/>
          </a:xfrm>
          <a:prstGeom prst="rect">
            <a:avLst/>
          </a:prstGeom>
          <a:noFill/>
        </p:spPr>
        <p:txBody>
          <a:bodyPr wrap="none" rtlCol="0">
            <a:spAutoFit/>
          </a:bodyPr>
          <a:lstStyle/>
          <a:p>
            <a:r>
              <a:rPr lang="en-US" sz="1050" dirty="0" smtClean="0">
                <a:solidFill>
                  <a:schemeClr val="tx1"/>
                </a:solidFill>
              </a:rPr>
              <a:t>SOAP / XML</a:t>
            </a:r>
            <a:endParaRPr lang="en-US" sz="1050" dirty="0">
              <a:solidFill>
                <a:schemeClr val="tx1"/>
              </a:solidFill>
            </a:endParaRPr>
          </a:p>
        </p:txBody>
      </p:sp>
      <p:sp>
        <p:nvSpPr>
          <p:cNvPr id="20" name="TextBox 19"/>
          <p:cNvSpPr txBox="1"/>
          <p:nvPr/>
        </p:nvSpPr>
        <p:spPr>
          <a:xfrm>
            <a:off x="3076618" y="5610540"/>
            <a:ext cx="1415773" cy="253916"/>
          </a:xfrm>
          <a:prstGeom prst="rect">
            <a:avLst/>
          </a:prstGeom>
          <a:noFill/>
        </p:spPr>
        <p:txBody>
          <a:bodyPr wrap="none" rtlCol="0">
            <a:spAutoFit/>
          </a:bodyPr>
          <a:lstStyle/>
          <a:p>
            <a:r>
              <a:rPr lang="en-US" sz="1050" dirty="0" smtClean="0">
                <a:solidFill>
                  <a:schemeClr val="tx1"/>
                </a:solidFill>
              </a:rPr>
              <a:t>SOAP / HTTP / JMS</a:t>
            </a:r>
            <a:endParaRPr lang="en-US" sz="1050" dirty="0">
              <a:solidFill>
                <a:schemeClr val="tx1"/>
              </a:solidFill>
            </a:endParaRPr>
          </a:p>
        </p:txBody>
      </p:sp>
      <p:cxnSp>
        <p:nvCxnSpPr>
          <p:cNvPr id="21" name="Straight Arrow Connector 20"/>
          <p:cNvCxnSpPr/>
          <p:nvPr/>
        </p:nvCxnSpPr>
        <p:spPr>
          <a:xfrm>
            <a:off x="1687095" y="3011354"/>
            <a:ext cx="3628" cy="939758"/>
          </a:xfrm>
          <a:prstGeom prst="straightConnector1">
            <a:avLst/>
          </a:prstGeom>
          <a:ln w="28575">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22" name="TextBox 21"/>
          <p:cNvSpPr txBox="1"/>
          <p:nvPr/>
        </p:nvSpPr>
        <p:spPr>
          <a:xfrm>
            <a:off x="1651212" y="3354275"/>
            <a:ext cx="1035861" cy="253916"/>
          </a:xfrm>
          <a:prstGeom prst="rect">
            <a:avLst/>
          </a:prstGeom>
          <a:noFill/>
        </p:spPr>
        <p:txBody>
          <a:bodyPr wrap="none" rtlCol="0">
            <a:spAutoFit/>
          </a:bodyPr>
          <a:lstStyle/>
          <a:p>
            <a:r>
              <a:rPr lang="en-US" sz="1050" dirty="0" smtClean="0">
                <a:solidFill>
                  <a:schemeClr val="tx1"/>
                </a:solidFill>
              </a:rPr>
              <a:t>REST / SOAP</a:t>
            </a:r>
            <a:endParaRPr lang="en-US" sz="1050" dirty="0">
              <a:solidFill>
                <a:schemeClr val="tx1"/>
              </a:solidFill>
            </a:endParaRPr>
          </a:p>
        </p:txBody>
      </p:sp>
      <p:cxnSp>
        <p:nvCxnSpPr>
          <p:cNvPr id="24" name="Straight Arrow Connector 23"/>
          <p:cNvCxnSpPr/>
          <p:nvPr/>
        </p:nvCxnSpPr>
        <p:spPr>
          <a:xfrm flipH="1">
            <a:off x="1790511" y="3022641"/>
            <a:ext cx="2363799" cy="880452"/>
          </a:xfrm>
          <a:prstGeom prst="straightConnector1">
            <a:avLst/>
          </a:prstGeom>
          <a:ln w="28575">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27" name="TextBox 26"/>
          <p:cNvSpPr txBox="1"/>
          <p:nvPr/>
        </p:nvSpPr>
        <p:spPr>
          <a:xfrm rot="20341238">
            <a:off x="2779995" y="3369776"/>
            <a:ext cx="1021433" cy="253916"/>
          </a:xfrm>
          <a:prstGeom prst="rect">
            <a:avLst/>
          </a:prstGeom>
          <a:noFill/>
        </p:spPr>
        <p:txBody>
          <a:bodyPr wrap="none" rtlCol="0">
            <a:spAutoFit/>
          </a:bodyPr>
          <a:lstStyle/>
          <a:p>
            <a:r>
              <a:rPr lang="en-US" sz="1050" dirty="0" smtClean="0">
                <a:solidFill>
                  <a:schemeClr val="tx1"/>
                </a:solidFill>
              </a:rPr>
              <a:t>REST / JSON</a:t>
            </a:r>
            <a:endParaRPr lang="en-US" sz="1050" dirty="0">
              <a:solidFill>
                <a:schemeClr val="tx1"/>
              </a:solidFill>
            </a:endParaRPr>
          </a:p>
        </p:txBody>
      </p:sp>
      <p:cxnSp>
        <p:nvCxnSpPr>
          <p:cNvPr id="28" name="Straight Arrow Connector 27"/>
          <p:cNvCxnSpPr/>
          <p:nvPr/>
        </p:nvCxnSpPr>
        <p:spPr>
          <a:xfrm>
            <a:off x="4790912" y="3000130"/>
            <a:ext cx="3628" cy="939758"/>
          </a:xfrm>
          <a:prstGeom prst="straightConnector1">
            <a:avLst/>
          </a:prstGeom>
          <a:ln w="28575">
            <a:headEnd type="triangl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29" name="TextBox 28"/>
          <p:cNvSpPr txBox="1"/>
          <p:nvPr/>
        </p:nvSpPr>
        <p:spPr>
          <a:xfrm>
            <a:off x="4762243" y="3343051"/>
            <a:ext cx="1021433" cy="253916"/>
          </a:xfrm>
          <a:prstGeom prst="rect">
            <a:avLst/>
          </a:prstGeom>
          <a:noFill/>
        </p:spPr>
        <p:txBody>
          <a:bodyPr wrap="none" rtlCol="0">
            <a:spAutoFit/>
          </a:bodyPr>
          <a:lstStyle/>
          <a:p>
            <a:r>
              <a:rPr lang="en-US" sz="1050" dirty="0" smtClean="0">
                <a:solidFill>
                  <a:schemeClr val="tx1"/>
                </a:solidFill>
              </a:rPr>
              <a:t>REST / JSON</a:t>
            </a:r>
            <a:endParaRPr lang="en-US" sz="1050" dirty="0">
              <a:solidFill>
                <a:schemeClr val="tx1"/>
              </a:solidFill>
            </a:endParaRPr>
          </a:p>
        </p:txBody>
      </p:sp>
    </p:spTree>
    <p:extLst>
      <p:ext uri="{BB962C8B-B14F-4D97-AF65-F5344CB8AC3E}">
        <p14:creationId xmlns:p14="http://schemas.microsoft.com/office/powerpoint/2010/main" val="14070614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Slide Number Placeholder 3"/>
          <p:cNvSpPr>
            <a:spLocks noGrp="1"/>
          </p:cNvSpPr>
          <p:nvPr>
            <p:ph type="sldNum" sz="quarter" idx="12"/>
          </p:nvPr>
        </p:nvSpPr>
        <p:spPr bwMode="auto">
          <a:noFill/>
          <a:ln>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E851656A-767E-413B-A574-63F60D9C817E}" type="slidenum">
              <a:rPr lang="en-US" altLang="en-US">
                <a:solidFill>
                  <a:srgbClr val="FFFFFF"/>
                </a:solidFill>
              </a:rPr>
              <a:pPr eaLnBrk="1" hangingPunct="1"/>
              <a:t>19</a:t>
            </a:fld>
            <a:endParaRPr lang="en-US" altLang="en-US">
              <a:solidFill>
                <a:srgbClr val="FFFFFF"/>
              </a:solidFill>
            </a:endParaRPr>
          </a:p>
        </p:txBody>
      </p:sp>
      <p:sp>
        <p:nvSpPr>
          <p:cNvPr id="25604" name="Text Box 5"/>
          <p:cNvSpPr txBox="1">
            <a:spLocks noChangeArrowheads="1"/>
          </p:cNvSpPr>
          <p:nvPr/>
        </p:nvSpPr>
        <p:spPr bwMode="auto">
          <a:xfrm>
            <a:off x="0" y="1312069"/>
            <a:ext cx="7464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l" eaLnBrk="1" hangingPunct="1"/>
            <a:r>
              <a:rPr lang="en-US" altLang="en-US" sz="2000" dirty="0">
                <a:solidFill>
                  <a:schemeClr val="tx1"/>
                </a:solidFill>
              </a:rPr>
              <a:t>Without proper management and governance of your SOA…</a:t>
            </a:r>
          </a:p>
        </p:txBody>
      </p:sp>
      <p:pic>
        <p:nvPicPr>
          <p:cNvPr id="25605" name="Picture 3" descr="9251b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856" y="2989334"/>
            <a:ext cx="3208338" cy="213836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560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56" y="3016321"/>
            <a:ext cx="3268663" cy="2109788"/>
          </a:xfrm>
          <a:prstGeom prst="rect">
            <a:avLst/>
          </a:prstGeom>
          <a:noFill/>
          <a:ln w="6350" algn="ctr">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7" name="Text Box 6"/>
          <p:cNvSpPr txBox="1">
            <a:spLocks noChangeArrowheads="1"/>
          </p:cNvSpPr>
          <p:nvPr/>
        </p:nvSpPr>
        <p:spPr bwMode="auto">
          <a:xfrm>
            <a:off x="239744" y="2468634"/>
            <a:ext cx="2738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l" eaLnBrk="1" hangingPunct="1"/>
            <a:r>
              <a:rPr lang="en-US" altLang="en-US" sz="2000" dirty="0">
                <a:solidFill>
                  <a:schemeClr val="tx1"/>
                </a:solidFill>
              </a:rPr>
              <a:t>This could become…</a:t>
            </a:r>
          </a:p>
        </p:txBody>
      </p:sp>
      <p:sp>
        <p:nvSpPr>
          <p:cNvPr id="25608" name="Text Box 7"/>
          <p:cNvSpPr txBox="1">
            <a:spLocks noChangeArrowheads="1"/>
          </p:cNvSpPr>
          <p:nvPr/>
        </p:nvSpPr>
        <p:spPr bwMode="auto">
          <a:xfrm>
            <a:off x="4392644" y="2495621"/>
            <a:ext cx="1450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l" eaLnBrk="1" hangingPunct="1"/>
            <a:r>
              <a:rPr lang="en-US" altLang="en-US" sz="2000">
                <a:solidFill>
                  <a:schemeClr val="tx1"/>
                </a:solidFill>
              </a:rPr>
              <a:t>… like this</a:t>
            </a:r>
          </a:p>
        </p:txBody>
      </p:sp>
      <p:sp>
        <p:nvSpPr>
          <p:cNvPr id="25609" name="Text Box 8"/>
          <p:cNvSpPr txBox="1">
            <a:spLocks noChangeArrowheads="1"/>
          </p:cNvSpPr>
          <p:nvPr/>
        </p:nvSpPr>
        <p:spPr bwMode="auto">
          <a:xfrm>
            <a:off x="558831" y="5194371"/>
            <a:ext cx="22542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l" eaLnBrk="1" hangingPunct="1"/>
            <a:r>
              <a:rPr lang="en-US" altLang="en-US" b="0" i="1">
                <a:solidFill>
                  <a:schemeClr val="tx1"/>
                </a:solidFill>
              </a:rPr>
              <a:t>The promise of SOA</a:t>
            </a:r>
          </a:p>
        </p:txBody>
      </p:sp>
      <p:sp>
        <p:nvSpPr>
          <p:cNvPr id="25610" name="Text Box 9"/>
          <p:cNvSpPr txBox="1">
            <a:spLocks noChangeArrowheads="1"/>
          </p:cNvSpPr>
          <p:nvPr/>
        </p:nvSpPr>
        <p:spPr bwMode="auto">
          <a:xfrm>
            <a:off x="4751419" y="5149921"/>
            <a:ext cx="1911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l" eaLnBrk="1" hangingPunct="1"/>
            <a:r>
              <a:rPr lang="en-US" altLang="en-US" b="0" i="1">
                <a:solidFill>
                  <a:schemeClr val="tx1"/>
                </a:solidFill>
              </a:rPr>
              <a:t>A pile of services</a:t>
            </a:r>
          </a:p>
        </p:txBody>
      </p:sp>
      <p:sp>
        <p:nvSpPr>
          <p:cNvPr id="25611" name="Text Box 10"/>
          <p:cNvSpPr txBox="1">
            <a:spLocks noChangeArrowheads="1"/>
          </p:cNvSpPr>
          <p:nvPr/>
        </p:nvSpPr>
        <p:spPr bwMode="auto">
          <a:xfrm>
            <a:off x="552608" y="6474751"/>
            <a:ext cx="61483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l" eaLnBrk="1" hangingPunct="1"/>
            <a:r>
              <a:rPr lang="en-US" altLang="en-US" sz="2000" dirty="0">
                <a:solidFill>
                  <a:schemeClr val="tx1"/>
                </a:solidFill>
              </a:rPr>
              <a:t>… and so would go the promised benefits of SOA</a:t>
            </a:r>
          </a:p>
        </p:txBody>
      </p:sp>
      <p:sp>
        <p:nvSpPr>
          <p:cNvPr id="13" name="Rectangle 7"/>
          <p:cNvSpPr>
            <a:spLocks noGrp="1" noChangeArrowheads="1"/>
          </p:cNvSpPr>
          <p:nvPr>
            <p:ph type="title"/>
          </p:nvPr>
        </p:nvSpPr>
        <p:spPr>
          <a:xfrm>
            <a:off x="203200" y="274638"/>
            <a:ext cx="7620000" cy="1143000"/>
          </a:xfrm>
        </p:spPr>
        <p:txBody>
          <a:bodyPr/>
          <a:lstStyle/>
          <a:p>
            <a:pPr eaLnBrk="1" fontAlgn="auto" hangingPunct="1">
              <a:spcAft>
                <a:spcPts val="0"/>
              </a:spcAft>
              <a:defRPr/>
            </a:pPr>
            <a:r>
              <a:rPr lang="en-US" dirty="0"/>
              <a:t>SOA </a:t>
            </a:r>
            <a:r>
              <a:rPr lang="en-US" dirty="0" smtClean="0"/>
              <a:t>Governance</a:t>
            </a:r>
            <a:endParaRPr lang="en-US" dirty="0"/>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38340" name="Rectangle 4"/>
          <p:cNvSpPr>
            <a:spLocks noGrp="1" noChangeArrowheads="1"/>
          </p:cNvSpPr>
          <p:nvPr>
            <p:ph type="title"/>
          </p:nvPr>
        </p:nvSpPr>
        <p:spPr>
          <a:xfrm>
            <a:off x="215152" y="274638"/>
            <a:ext cx="7461997" cy="1143000"/>
          </a:xfrm>
        </p:spPr>
        <p:txBody>
          <a:bodyPr/>
          <a:lstStyle/>
          <a:p>
            <a:pPr eaLnBrk="1" fontAlgn="auto" hangingPunct="1">
              <a:spcAft>
                <a:spcPts val="0"/>
              </a:spcAft>
              <a:defRPr/>
            </a:pPr>
            <a:r>
              <a:rPr lang="en-US" dirty="0"/>
              <a:t>Agenda</a:t>
            </a:r>
          </a:p>
        </p:txBody>
      </p:sp>
      <p:sp>
        <p:nvSpPr>
          <p:cNvPr id="5123" name="Slide Number Placeholder 2"/>
          <p:cNvSpPr>
            <a:spLocks noGrp="1"/>
          </p:cNvSpPr>
          <p:nvPr>
            <p:ph type="sldNum" sz="quarter" idx="12"/>
          </p:nvPr>
        </p:nvSpPr>
        <p:spPr bwMode="auto">
          <a:noFill/>
          <a:ln>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5E3140E8-34D1-4054-BA50-E51B3F692F77}" type="slidenum">
              <a:rPr lang="en-US" altLang="en-US">
                <a:solidFill>
                  <a:srgbClr val="FFFFFF"/>
                </a:solidFill>
              </a:rPr>
              <a:pPr eaLnBrk="1" hangingPunct="1"/>
              <a:t>2</a:t>
            </a:fld>
            <a:endParaRPr lang="en-US" altLang="en-US">
              <a:solidFill>
                <a:srgbClr val="FFFFFF"/>
              </a:solidFill>
            </a:endParaRPr>
          </a:p>
        </p:txBody>
      </p:sp>
      <p:sp>
        <p:nvSpPr>
          <p:cNvPr id="5124" name="Rectangle 5"/>
          <p:cNvSpPr>
            <a:spLocks noGrp="1" noChangeArrowheads="1"/>
          </p:cNvSpPr>
          <p:nvPr>
            <p:ph type="body" sz="half" idx="4294967295"/>
          </p:nvPr>
        </p:nvSpPr>
        <p:spPr>
          <a:xfrm>
            <a:off x="420163" y="1062478"/>
            <a:ext cx="7256986" cy="5620544"/>
          </a:xfrm>
        </p:spPr>
        <p:txBody>
          <a:bodyPr>
            <a:noAutofit/>
          </a:bodyPr>
          <a:lstStyle/>
          <a:p>
            <a:pPr eaLnBrk="1" hangingPunct="1">
              <a:spcAft>
                <a:spcPct val="100000"/>
              </a:spcAft>
            </a:pPr>
            <a:r>
              <a:rPr lang="en-US" altLang="en-US" sz="2400" dirty="0" smtClean="0"/>
              <a:t>Overview Service Oriented Architecture (SOA)</a:t>
            </a:r>
          </a:p>
          <a:p>
            <a:pPr eaLnBrk="1" hangingPunct="1">
              <a:spcAft>
                <a:spcPct val="100000"/>
              </a:spcAft>
            </a:pPr>
            <a:r>
              <a:rPr lang="en-US" altLang="en-US" sz="2400" dirty="0" smtClean="0"/>
              <a:t>Reference Architectures</a:t>
            </a:r>
          </a:p>
          <a:p>
            <a:pPr eaLnBrk="1" hangingPunct="1">
              <a:spcAft>
                <a:spcPct val="100000"/>
              </a:spcAft>
            </a:pPr>
            <a:r>
              <a:rPr lang="en-US" altLang="en-US" sz="2400" dirty="0" smtClean="0"/>
              <a:t>Enterprise Service Bus (ESB)</a:t>
            </a:r>
          </a:p>
          <a:p>
            <a:pPr>
              <a:spcAft>
                <a:spcPct val="100000"/>
              </a:spcAft>
            </a:pPr>
            <a:r>
              <a:rPr lang="en-US" altLang="en-US" sz="2400" dirty="0" smtClean="0"/>
              <a:t>Messaging</a:t>
            </a:r>
          </a:p>
          <a:p>
            <a:pPr>
              <a:spcAft>
                <a:spcPct val="100000"/>
              </a:spcAft>
            </a:pPr>
            <a:r>
              <a:rPr lang="en-US" altLang="en-US" sz="2400" dirty="0" smtClean="0"/>
              <a:t>Web API </a:t>
            </a:r>
            <a:r>
              <a:rPr lang="en-US" altLang="en-US" sz="2400" dirty="0"/>
              <a:t>vs. Web </a:t>
            </a:r>
            <a:r>
              <a:rPr lang="en-US" altLang="en-US" sz="2400" dirty="0" smtClean="0"/>
              <a:t>Service</a:t>
            </a:r>
            <a:endParaRPr lang="en-US" altLang="en-US" sz="2400" dirty="0"/>
          </a:p>
          <a:p>
            <a:pPr eaLnBrk="1" hangingPunct="1">
              <a:spcAft>
                <a:spcPct val="100000"/>
              </a:spcAft>
            </a:pPr>
            <a:r>
              <a:rPr lang="en-US" altLang="en-US" sz="2400" dirty="0" smtClean="0"/>
              <a:t>SOA Governance</a:t>
            </a:r>
          </a:p>
          <a:p>
            <a:pPr eaLnBrk="1" hangingPunct="1">
              <a:spcAft>
                <a:spcPct val="100000"/>
              </a:spcAft>
            </a:pPr>
            <a:r>
              <a:rPr lang="en-US" altLang="en-US" sz="2400" dirty="0" smtClean="0"/>
              <a:t>Vendors</a:t>
            </a:r>
          </a:p>
          <a:p>
            <a:pPr eaLnBrk="1" hangingPunct="1">
              <a:spcAft>
                <a:spcPct val="100000"/>
              </a:spcAft>
            </a:pPr>
            <a:endParaRPr lang="en-US" altLang="en-US" sz="2400" dirty="0" smtClean="0"/>
          </a:p>
        </p:txBody>
      </p:sp>
      <p:pic>
        <p:nvPicPr>
          <p:cNvPr id="5129" name="Picture 9" descr="http://www.lucky7embroidery.co.uk/images/painting_m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032" y="4790440"/>
            <a:ext cx="1800282" cy="20003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7303" name="Rectangle 7"/>
          <p:cNvSpPr>
            <a:spLocks noGrp="1" noChangeArrowheads="1"/>
          </p:cNvSpPr>
          <p:nvPr>
            <p:ph type="title"/>
          </p:nvPr>
        </p:nvSpPr>
        <p:spPr>
          <a:xfrm>
            <a:off x="203200" y="274638"/>
            <a:ext cx="7620000" cy="1143000"/>
          </a:xfrm>
        </p:spPr>
        <p:txBody>
          <a:bodyPr/>
          <a:lstStyle/>
          <a:p>
            <a:pPr eaLnBrk="1" fontAlgn="auto" hangingPunct="1">
              <a:spcAft>
                <a:spcPts val="0"/>
              </a:spcAft>
              <a:defRPr/>
            </a:pPr>
            <a:r>
              <a:rPr lang="en-US" dirty="0"/>
              <a:t>SOA </a:t>
            </a:r>
            <a:r>
              <a:rPr lang="en-US" dirty="0" smtClean="0"/>
              <a:t>Governance</a:t>
            </a:r>
            <a:endParaRPr lang="en-US" dirty="0"/>
          </a:p>
        </p:txBody>
      </p:sp>
      <p:sp>
        <p:nvSpPr>
          <p:cNvPr id="30723" name="Slide Number Placeholder 2"/>
          <p:cNvSpPr>
            <a:spLocks noGrp="1"/>
          </p:cNvSpPr>
          <p:nvPr>
            <p:ph type="sldNum" sz="quarter" idx="12"/>
          </p:nvPr>
        </p:nvSpPr>
        <p:spPr bwMode="auto">
          <a:noFill/>
          <a:ln>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E0604F87-C565-4A5F-B09A-7CFCD230E797}" type="slidenum">
              <a:rPr lang="en-US" altLang="en-US">
                <a:solidFill>
                  <a:srgbClr val="FFFFFF"/>
                </a:solidFill>
              </a:rPr>
              <a:pPr eaLnBrk="1" hangingPunct="1"/>
              <a:t>20</a:t>
            </a:fld>
            <a:endParaRPr lang="en-US" altLang="en-US">
              <a:solidFill>
                <a:srgbClr val="FFFFFF"/>
              </a:solidFill>
            </a:endParaRPr>
          </a:p>
        </p:txBody>
      </p:sp>
      <p:sp>
        <p:nvSpPr>
          <p:cNvPr id="30725" name="Text Box 3"/>
          <p:cNvSpPr txBox="1">
            <a:spLocks noChangeArrowheads="1"/>
          </p:cNvSpPr>
          <p:nvPr/>
        </p:nvSpPr>
        <p:spPr bwMode="invGray">
          <a:xfrm>
            <a:off x="5160963" y="1508125"/>
            <a:ext cx="3532187" cy="152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0">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111125" indent="-109538"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l" eaLnBrk="1" hangingPunct="1">
              <a:lnSpc>
                <a:spcPct val="90000"/>
              </a:lnSpc>
              <a:spcBef>
                <a:spcPct val="20000"/>
              </a:spcBef>
              <a:buClr>
                <a:schemeClr val="accent2"/>
              </a:buClr>
              <a:buFont typeface="Wingdings" panose="05000000000000000000" pitchFamily="2" charset="2"/>
              <a:buNone/>
            </a:pPr>
            <a:r>
              <a:rPr lang="en-US" altLang="en-US" sz="1600">
                <a:solidFill>
                  <a:schemeClr val="tx1"/>
                </a:solidFill>
              </a:rPr>
              <a:t>Define the Governance Approach</a:t>
            </a:r>
          </a:p>
          <a:p>
            <a:pPr lvl="1" algn="l" eaLnBrk="1" hangingPunct="1">
              <a:lnSpc>
                <a:spcPct val="90000"/>
              </a:lnSpc>
              <a:spcBef>
                <a:spcPct val="20000"/>
              </a:spcBef>
              <a:buClr>
                <a:srgbClr val="0066FF"/>
              </a:buClr>
              <a:buFont typeface="Wingdings" panose="05000000000000000000" pitchFamily="2" charset="2"/>
              <a:buChar char="§"/>
            </a:pPr>
            <a:r>
              <a:rPr lang="en-US" altLang="en-US" sz="1200" b="0">
                <a:solidFill>
                  <a:schemeClr val="tx1"/>
                </a:solidFill>
              </a:rPr>
              <a:t>Define/modify governance processes</a:t>
            </a:r>
          </a:p>
          <a:p>
            <a:pPr lvl="1" algn="l" eaLnBrk="1" hangingPunct="1">
              <a:lnSpc>
                <a:spcPct val="90000"/>
              </a:lnSpc>
              <a:spcBef>
                <a:spcPct val="20000"/>
              </a:spcBef>
              <a:buClr>
                <a:srgbClr val="0066FF"/>
              </a:buClr>
              <a:buFont typeface="Wingdings" panose="05000000000000000000" pitchFamily="2" charset="2"/>
              <a:buChar char="§"/>
            </a:pPr>
            <a:r>
              <a:rPr lang="en-US" altLang="en-US" sz="1200" b="0">
                <a:solidFill>
                  <a:schemeClr val="tx1"/>
                </a:solidFill>
              </a:rPr>
              <a:t>Design policies and enforcement mechanisms</a:t>
            </a:r>
          </a:p>
          <a:p>
            <a:pPr lvl="1" algn="l" eaLnBrk="1" hangingPunct="1">
              <a:lnSpc>
                <a:spcPct val="90000"/>
              </a:lnSpc>
              <a:spcBef>
                <a:spcPct val="20000"/>
              </a:spcBef>
              <a:buClr>
                <a:srgbClr val="0066FF"/>
              </a:buClr>
              <a:buFont typeface="Wingdings" panose="05000000000000000000" pitchFamily="2" charset="2"/>
              <a:buChar char="§"/>
            </a:pPr>
            <a:r>
              <a:rPr lang="en-US" altLang="en-US" sz="1200" b="0">
                <a:solidFill>
                  <a:schemeClr val="tx1"/>
                </a:solidFill>
              </a:rPr>
              <a:t>Identify success factors, metrics</a:t>
            </a:r>
          </a:p>
          <a:p>
            <a:pPr lvl="1" algn="l" eaLnBrk="1" hangingPunct="1">
              <a:lnSpc>
                <a:spcPct val="90000"/>
              </a:lnSpc>
              <a:spcBef>
                <a:spcPct val="20000"/>
              </a:spcBef>
              <a:buClr>
                <a:srgbClr val="0066FF"/>
              </a:buClr>
              <a:buFont typeface="Wingdings" panose="05000000000000000000" pitchFamily="2" charset="2"/>
              <a:buChar char="§"/>
            </a:pPr>
            <a:r>
              <a:rPr lang="en-US" altLang="en-US" sz="1200" b="0">
                <a:solidFill>
                  <a:schemeClr val="tx1"/>
                </a:solidFill>
              </a:rPr>
              <a:t>Identify owners and funding model</a:t>
            </a:r>
          </a:p>
          <a:p>
            <a:pPr lvl="1" algn="l" eaLnBrk="1" hangingPunct="1">
              <a:lnSpc>
                <a:spcPct val="90000"/>
              </a:lnSpc>
              <a:spcBef>
                <a:spcPct val="20000"/>
              </a:spcBef>
              <a:buClr>
                <a:srgbClr val="0066FF"/>
              </a:buClr>
              <a:buFont typeface="Wingdings" panose="05000000000000000000" pitchFamily="2" charset="2"/>
              <a:buChar char="§"/>
            </a:pPr>
            <a:r>
              <a:rPr lang="en-US" altLang="en-US" sz="1200" b="0">
                <a:solidFill>
                  <a:schemeClr val="tx1"/>
                </a:solidFill>
              </a:rPr>
              <a:t>Charter/refine SOA Center of Excellence</a:t>
            </a:r>
          </a:p>
          <a:p>
            <a:pPr lvl="1" algn="l" eaLnBrk="1" hangingPunct="1">
              <a:lnSpc>
                <a:spcPct val="90000"/>
              </a:lnSpc>
              <a:spcBef>
                <a:spcPct val="20000"/>
              </a:spcBef>
              <a:buClr>
                <a:srgbClr val="0066FF"/>
              </a:buClr>
              <a:buFont typeface="Wingdings" panose="05000000000000000000" pitchFamily="2" charset="2"/>
              <a:buChar char="§"/>
            </a:pPr>
            <a:r>
              <a:rPr lang="en-US" altLang="en-US" sz="1200" b="0">
                <a:solidFill>
                  <a:schemeClr val="tx1"/>
                </a:solidFill>
              </a:rPr>
              <a:t>Design governance IT infrastructure</a:t>
            </a:r>
          </a:p>
        </p:txBody>
      </p:sp>
      <p:sp>
        <p:nvSpPr>
          <p:cNvPr id="30726" name="Text Box 4"/>
          <p:cNvSpPr txBox="1">
            <a:spLocks noChangeArrowheads="1"/>
          </p:cNvSpPr>
          <p:nvPr/>
        </p:nvSpPr>
        <p:spPr bwMode="invGray">
          <a:xfrm>
            <a:off x="247650" y="5213350"/>
            <a:ext cx="3671888" cy="113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0">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130175" indent="-128588"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l" eaLnBrk="1" hangingPunct="1">
              <a:lnSpc>
                <a:spcPct val="90000"/>
              </a:lnSpc>
              <a:spcBef>
                <a:spcPct val="20000"/>
              </a:spcBef>
              <a:buClr>
                <a:schemeClr val="accent2"/>
              </a:buClr>
              <a:buFont typeface="Wingdings" panose="05000000000000000000" pitchFamily="2" charset="2"/>
              <a:buNone/>
            </a:pPr>
            <a:r>
              <a:rPr lang="en-US" altLang="en-US" sz="1600">
                <a:solidFill>
                  <a:schemeClr val="tx1"/>
                </a:solidFill>
              </a:rPr>
              <a:t>Monitor and Manage </a:t>
            </a:r>
            <a:br>
              <a:rPr lang="en-US" altLang="en-US" sz="1600">
                <a:solidFill>
                  <a:schemeClr val="tx1"/>
                </a:solidFill>
              </a:rPr>
            </a:br>
            <a:r>
              <a:rPr lang="en-US" altLang="en-US" sz="1600">
                <a:solidFill>
                  <a:schemeClr val="tx1"/>
                </a:solidFill>
              </a:rPr>
              <a:t>the Governance Processes</a:t>
            </a:r>
          </a:p>
          <a:p>
            <a:pPr lvl="1" algn="l" eaLnBrk="1" hangingPunct="1">
              <a:lnSpc>
                <a:spcPct val="90000"/>
              </a:lnSpc>
              <a:spcBef>
                <a:spcPct val="20000"/>
              </a:spcBef>
              <a:buClr>
                <a:srgbClr val="0066FF"/>
              </a:buClr>
              <a:buFont typeface="Wingdings" panose="05000000000000000000" pitchFamily="2" charset="2"/>
              <a:buChar char="§"/>
            </a:pPr>
            <a:r>
              <a:rPr lang="en-US" altLang="en-US" sz="1200" b="0">
                <a:solidFill>
                  <a:schemeClr val="tx1"/>
                </a:solidFill>
              </a:rPr>
              <a:t>Monitor compliance with policies</a:t>
            </a:r>
          </a:p>
          <a:p>
            <a:pPr lvl="1" algn="l" eaLnBrk="1" hangingPunct="1">
              <a:lnSpc>
                <a:spcPct val="90000"/>
              </a:lnSpc>
              <a:spcBef>
                <a:spcPct val="20000"/>
              </a:spcBef>
              <a:buClr>
                <a:srgbClr val="0066FF"/>
              </a:buClr>
              <a:buFont typeface="Wingdings" panose="05000000000000000000" pitchFamily="2" charset="2"/>
              <a:buChar char="§"/>
            </a:pPr>
            <a:r>
              <a:rPr lang="en-US" altLang="en-US" sz="1200" b="0">
                <a:solidFill>
                  <a:schemeClr val="tx1"/>
                </a:solidFill>
              </a:rPr>
              <a:t>Monitor compliance with governance arrangements</a:t>
            </a:r>
          </a:p>
          <a:p>
            <a:pPr lvl="1" algn="l" eaLnBrk="1" hangingPunct="1">
              <a:lnSpc>
                <a:spcPct val="90000"/>
              </a:lnSpc>
              <a:spcBef>
                <a:spcPct val="20000"/>
              </a:spcBef>
              <a:buClr>
                <a:srgbClr val="0066FF"/>
              </a:buClr>
              <a:buFont typeface="Wingdings" panose="05000000000000000000" pitchFamily="2" charset="2"/>
              <a:buChar char="§"/>
            </a:pPr>
            <a:r>
              <a:rPr lang="en-US" altLang="en-US" sz="1200" b="0">
                <a:solidFill>
                  <a:schemeClr val="tx1"/>
                </a:solidFill>
              </a:rPr>
              <a:t>Monitor IT effectiveness metrics</a:t>
            </a:r>
          </a:p>
        </p:txBody>
      </p:sp>
      <p:sp>
        <p:nvSpPr>
          <p:cNvPr id="30727" name="Text Box 5"/>
          <p:cNvSpPr txBox="1">
            <a:spLocks noChangeArrowheads="1"/>
          </p:cNvSpPr>
          <p:nvPr/>
        </p:nvSpPr>
        <p:spPr bwMode="invGray">
          <a:xfrm>
            <a:off x="247650" y="1546402"/>
            <a:ext cx="4419600" cy="132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0">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111125" indent="-109538"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l" eaLnBrk="1" hangingPunct="1">
              <a:lnSpc>
                <a:spcPct val="90000"/>
              </a:lnSpc>
              <a:spcBef>
                <a:spcPct val="20000"/>
              </a:spcBef>
              <a:buClr>
                <a:schemeClr val="accent2"/>
              </a:buClr>
              <a:buFont typeface="Wingdings" panose="05000000000000000000" pitchFamily="2" charset="2"/>
              <a:buNone/>
            </a:pPr>
            <a:r>
              <a:rPr lang="en-US" altLang="en-US" sz="1600" dirty="0">
                <a:solidFill>
                  <a:schemeClr val="tx1"/>
                </a:solidFill>
              </a:rPr>
              <a:t>Establish the Governance Need</a:t>
            </a:r>
          </a:p>
          <a:p>
            <a:pPr lvl="1" algn="l" eaLnBrk="1" hangingPunct="1">
              <a:lnSpc>
                <a:spcPct val="90000"/>
              </a:lnSpc>
              <a:spcBef>
                <a:spcPct val="20000"/>
              </a:spcBef>
              <a:buClr>
                <a:srgbClr val="0066FF"/>
              </a:buClr>
              <a:buFont typeface="Wingdings" panose="05000000000000000000" pitchFamily="2" charset="2"/>
              <a:buChar char="§"/>
            </a:pPr>
            <a:r>
              <a:rPr lang="en-US" altLang="en-US" sz="1200" b="0" dirty="0">
                <a:solidFill>
                  <a:schemeClr val="tx1"/>
                </a:solidFill>
              </a:rPr>
              <a:t>Document and validate business strategy for SOA and IT</a:t>
            </a:r>
          </a:p>
          <a:p>
            <a:pPr lvl="1" algn="l" eaLnBrk="1" hangingPunct="1">
              <a:lnSpc>
                <a:spcPct val="90000"/>
              </a:lnSpc>
              <a:spcBef>
                <a:spcPct val="20000"/>
              </a:spcBef>
              <a:buClr>
                <a:srgbClr val="0066FF"/>
              </a:buClr>
              <a:buFont typeface="Wingdings" panose="05000000000000000000" pitchFamily="2" charset="2"/>
              <a:buChar char="§"/>
            </a:pPr>
            <a:r>
              <a:rPr lang="en-US" altLang="en-US" sz="1200" b="0" dirty="0">
                <a:solidFill>
                  <a:schemeClr val="tx1"/>
                </a:solidFill>
              </a:rPr>
              <a:t>Assess current IT and SOA capabilities</a:t>
            </a:r>
            <a:endParaRPr lang="en-US" altLang="en-US" sz="1300" b="0" dirty="0">
              <a:solidFill>
                <a:schemeClr val="tx1"/>
              </a:solidFill>
            </a:endParaRPr>
          </a:p>
          <a:p>
            <a:pPr lvl="1" algn="l" eaLnBrk="1" hangingPunct="1">
              <a:lnSpc>
                <a:spcPct val="90000"/>
              </a:lnSpc>
              <a:spcBef>
                <a:spcPct val="20000"/>
              </a:spcBef>
              <a:buClr>
                <a:srgbClr val="0066FF"/>
              </a:buClr>
              <a:buFont typeface="Wingdings" panose="05000000000000000000" pitchFamily="2" charset="2"/>
              <a:buChar char="§"/>
            </a:pPr>
            <a:r>
              <a:rPr lang="en-US" altLang="en-US" sz="1200" b="0" dirty="0">
                <a:solidFill>
                  <a:schemeClr val="tx1"/>
                </a:solidFill>
              </a:rPr>
              <a:t>Define/Refine SOA vision and strategy</a:t>
            </a:r>
          </a:p>
          <a:p>
            <a:pPr lvl="1" algn="l" eaLnBrk="1" hangingPunct="1">
              <a:lnSpc>
                <a:spcPct val="90000"/>
              </a:lnSpc>
              <a:spcBef>
                <a:spcPct val="20000"/>
              </a:spcBef>
              <a:buClr>
                <a:srgbClr val="0066FF"/>
              </a:buClr>
              <a:buFont typeface="Wingdings" panose="05000000000000000000" pitchFamily="2" charset="2"/>
              <a:buChar char="§"/>
            </a:pPr>
            <a:r>
              <a:rPr lang="en-US" altLang="en-US" sz="1200" b="0" dirty="0">
                <a:solidFill>
                  <a:schemeClr val="tx1"/>
                </a:solidFill>
              </a:rPr>
              <a:t>Review current Governance capabilities and arrangements</a:t>
            </a:r>
          </a:p>
          <a:p>
            <a:pPr lvl="1" algn="l" eaLnBrk="1" hangingPunct="1">
              <a:lnSpc>
                <a:spcPct val="90000"/>
              </a:lnSpc>
              <a:spcBef>
                <a:spcPct val="20000"/>
              </a:spcBef>
              <a:buClr>
                <a:srgbClr val="0066FF"/>
              </a:buClr>
              <a:buFont typeface="Wingdings" panose="05000000000000000000" pitchFamily="2" charset="2"/>
              <a:buChar char="§"/>
            </a:pPr>
            <a:r>
              <a:rPr lang="en-US" altLang="en-US" sz="1200" b="0" dirty="0">
                <a:solidFill>
                  <a:schemeClr val="tx1"/>
                </a:solidFill>
              </a:rPr>
              <a:t>Layout governance plan</a:t>
            </a:r>
          </a:p>
        </p:txBody>
      </p:sp>
      <p:pic>
        <p:nvPicPr>
          <p:cNvPr id="30728" name="Picture 8" descr="NewGovern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0" y="2911475"/>
            <a:ext cx="4997450" cy="235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9" name="Text Box 12"/>
          <p:cNvSpPr txBox="1">
            <a:spLocks noChangeArrowheads="1"/>
          </p:cNvSpPr>
          <p:nvPr/>
        </p:nvSpPr>
        <p:spPr bwMode="invGray">
          <a:xfrm>
            <a:off x="5299075" y="5207000"/>
            <a:ext cx="3216275" cy="150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0">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111125" indent="-109538"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l" eaLnBrk="1" hangingPunct="1">
              <a:lnSpc>
                <a:spcPct val="90000"/>
              </a:lnSpc>
              <a:spcBef>
                <a:spcPct val="20000"/>
              </a:spcBef>
              <a:buClr>
                <a:schemeClr val="accent2"/>
              </a:buClr>
              <a:buFont typeface="Wingdings" panose="05000000000000000000" pitchFamily="2" charset="2"/>
              <a:buNone/>
            </a:pPr>
            <a:r>
              <a:rPr lang="en-US" altLang="en-US" sz="1600">
                <a:solidFill>
                  <a:schemeClr val="tx1"/>
                </a:solidFill>
              </a:rPr>
              <a:t>Deploy the Governance </a:t>
            </a:r>
            <a:br>
              <a:rPr lang="en-US" altLang="en-US" sz="1600">
                <a:solidFill>
                  <a:schemeClr val="tx1"/>
                </a:solidFill>
              </a:rPr>
            </a:br>
            <a:r>
              <a:rPr lang="en-US" altLang="en-US" sz="1600">
                <a:solidFill>
                  <a:schemeClr val="tx1"/>
                </a:solidFill>
              </a:rPr>
              <a:t>Model Incrementally</a:t>
            </a:r>
          </a:p>
          <a:p>
            <a:pPr lvl="1" algn="l" eaLnBrk="1" hangingPunct="1">
              <a:lnSpc>
                <a:spcPct val="90000"/>
              </a:lnSpc>
              <a:spcBef>
                <a:spcPct val="20000"/>
              </a:spcBef>
              <a:buClr>
                <a:srgbClr val="0066FF"/>
              </a:buClr>
              <a:buFont typeface="Wingdings" panose="05000000000000000000" pitchFamily="2" charset="2"/>
              <a:buChar char="§"/>
            </a:pPr>
            <a:r>
              <a:rPr lang="en-US" altLang="en-US" sz="1200" b="0">
                <a:solidFill>
                  <a:schemeClr val="tx1"/>
                </a:solidFill>
              </a:rPr>
              <a:t>Deploy governance mechanisms </a:t>
            </a:r>
          </a:p>
          <a:p>
            <a:pPr lvl="1" algn="l" eaLnBrk="1" hangingPunct="1">
              <a:lnSpc>
                <a:spcPct val="90000"/>
              </a:lnSpc>
              <a:spcBef>
                <a:spcPct val="20000"/>
              </a:spcBef>
              <a:buClr>
                <a:srgbClr val="0066FF"/>
              </a:buClr>
              <a:buFont typeface="Wingdings" panose="05000000000000000000" pitchFamily="2" charset="2"/>
              <a:buChar char="§"/>
            </a:pPr>
            <a:r>
              <a:rPr lang="en-US" altLang="en-US" sz="1200" b="0">
                <a:solidFill>
                  <a:schemeClr val="tx1"/>
                </a:solidFill>
              </a:rPr>
              <a:t>Deploy governance IT infrastructure</a:t>
            </a:r>
          </a:p>
          <a:p>
            <a:pPr lvl="1" algn="l" eaLnBrk="1" hangingPunct="1">
              <a:lnSpc>
                <a:spcPct val="90000"/>
              </a:lnSpc>
              <a:spcBef>
                <a:spcPct val="20000"/>
              </a:spcBef>
              <a:buClr>
                <a:srgbClr val="0066FF"/>
              </a:buClr>
              <a:buFont typeface="Wingdings" panose="05000000000000000000" pitchFamily="2" charset="2"/>
              <a:buChar char="§"/>
            </a:pPr>
            <a:r>
              <a:rPr lang="en-US" altLang="en-US" sz="1200" b="0">
                <a:solidFill>
                  <a:schemeClr val="tx1"/>
                </a:solidFill>
              </a:rPr>
              <a:t>Educate and deploy on expected behaviors </a:t>
            </a:r>
            <a:br>
              <a:rPr lang="en-US" altLang="en-US" sz="1200" b="0">
                <a:solidFill>
                  <a:schemeClr val="tx1"/>
                </a:solidFill>
              </a:rPr>
            </a:br>
            <a:r>
              <a:rPr lang="en-US" altLang="en-US" sz="1200" b="0">
                <a:solidFill>
                  <a:schemeClr val="tx1"/>
                </a:solidFill>
              </a:rPr>
              <a:t>and practices</a:t>
            </a:r>
          </a:p>
          <a:p>
            <a:pPr lvl="1" algn="l" eaLnBrk="1" hangingPunct="1">
              <a:lnSpc>
                <a:spcPct val="90000"/>
              </a:lnSpc>
              <a:spcBef>
                <a:spcPct val="20000"/>
              </a:spcBef>
              <a:buClr>
                <a:srgbClr val="0066FF"/>
              </a:buClr>
              <a:buFont typeface="Wingdings" panose="05000000000000000000" pitchFamily="2" charset="2"/>
              <a:buChar char="§"/>
            </a:pPr>
            <a:r>
              <a:rPr lang="en-US" altLang="en-US" sz="1200" b="0">
                <a:solidFill>
                  <a:schemeClr val="tx1"/>
                </a:solidFill>
              </a:rPr>
              <a:t>Deploy policies</a:t>
            </a:r>
          </a:p>
        </p:txBody>
      </p:sp>
    </p:spTree>
  </p:cSld>
  <p:clrMapOvr>
    <a:masterClrMapping/>
  </p:clrMapOvr>
  <p:transition>
    <p:wipe dir="d"/>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5" name="Rectangle 25"/>
          <p:cNvSpPr>
            <a:spLocks noGrp="1" noChangeArrowheads="1"/>
          </p:cNvSpPr>
          <p:nvPr>
            <p:ph type="title"/>
          </p:nvPr>
        </p:nvSpPr>
        <p:spPr>
          <a:xfrm>
            <a:off x="191911" y="274638"/>
            <a:ext cx="8286046" cy="651051"/>
          </a:xfrm>
        </p:spPr>
        <p:txBody>
          <a:bodyPr>
            <a:normAutofit fontScale="90000"/>
          </a:bodyPr>
          <a:lstStyle/>
          <a:p>
            <a:pPr>
              <a:defRPr/>
            </a:pPr>
            <a:r>
              <a:rPr lang="en-US" sz="4400" dirty="0"/>
              <a:t>SOA Governance</a:t>
            </a:r>
          </a:p>
        </p:txBody>
      </p:sp>
      <p:sp>
        <p:nvSpPr>
          <p:cNvPr id="29699" name="Slide Number Placeholder 2"/>
          <p:cNvSpPr>
            <a:spLocks noGrp="1"/>
          </p:cNvSpPr>
          <p:nvPr>
            <p:ph type="sldNum" sz="quarter" idx="12"/>
          </p:nvPr>
        </p:nvSpPr>
        <p:spPr bwMode="auto">
          <a:noFill/>
          <a:ln>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E0240173-8F50-4D50-A306-261699ECC3FC}" type="slidenum">
              <a:rPr lang="en-US" altLang="en-US">
                <a:solidFill>
                  <a:srgbClr val="FFFFFF"/>
                </a:solidFill>
              </a:rPr>
              <a:pPr eaLnBrk="1" hangingPunct="1"/>
              <a:t>21</a:t>
            </a:fld>
            <a:endParaRPr lang="en-US" altLang="en-US">
              <a:solidFill>
                <a:srgbClr val="FFFFFF"/>
              </a:solidFill>
            </a:endParaRPr>
          </a:p>
        </p:txBody>
      </p:sp>
      <p:sp>
        <p:nvSpPr>
          <p:cNvPr id="29702" name="Text Box 24"/>
          <p:cNvSpPr txBox="1">
            <a:spLocks noChangeArrowheads="1"/>
          </p:cNvSpPr>
          <p:nvPr/>
        </p:nvSpPr>
        <p:spPr bwMode="auto">
          <a:xfrm>
            <a:off x="361243" y="1237016"/>
            <a:ext cx="7100711" cy="1255728"/>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41275" algn="ctr">
                <a:solidFill>
                  <a:srgbClr val="808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l" eaLnBrk="1" hangingPunct="1">
              <a:lnSpc>
                <a:spcPct val="105000"/>
              </a:lnSpc>
            </a:pPr>
            <a:r>
              <a:rPr lang="en-US" altLang="en-US" b="0" i="1" dirty="0">
                <a:solidFill>
                  <a:schemeClr val="tx1"/>
                </a:solidFill>
              </a:rPr>
              <a:t>A Registry/Repository is an enterprise-wide system </a:t>
            </a:r>
            <a:br>
              <a:rPr lang="en-US" altLang="en-US" b="0" i="1" dirty="0">
                <a:solidFill>
                  <a:schemeClr val="tx1"/>
                </a:solidFill>
              </a:rPr>
            </a:br>
            <a:r>
              <a:rPr lang="en-US" altLang="en-US" b="0" i="1" dirty="0">
                <a:solidFill>
                  <a:schemeClr val="tx1"/>
                </a:solidFill>
              </a:rPr>
              <a:t>for </a:t>
            </a:r>
            <a:r>
              <a:rPr lang="en-US" altLang="en-US" i="1" dirty="0">
                <a:solidFill>
                  <a:srgbClr val="006699"/>
                </a:solidFill>
              </a:rPr>
              <a:t>Storing, Accessing</a:t>
            </a:r>
            <a:r>
              <a:rPr lang="en-US" altLang="en-US" b="0" i="1" dirty="0">
                <a:solidFill>
                  <a:srgbClr val="006699"/>
                </a:solidFill>
              </a:rPr>
              <a:t>,</a:t>
            </a:r>
            <a:r>
              <a:rPr lang="en-US" altLang="en-US" b="0" i="1" dirty="0">
                <a:solidFill>
                  <a:schemeClr val="tx1"/>
                </a:solidFill>
              </a:rPr>
              <a:t> and </a:t>
            </a:r>
            <a:r>
              <a:rPr lang="en-US" altLang="en-US" i="1" dirty="0">
                <a:solidFill>
                  <a:srgbClr val="006699"/>
                </a:solidFill>
              </a:rPr>
              <a:t>Managing SOA</a:t>
            </a:r>
            <a:r>
              <a:rPr lang="en-US" altLang="en-US" b="0" i="1" dirty="0">
                <a:solidFill>
                  <a:srgbClr val="006699"/>
                </a:solidFill>
              </a:rPr>
              <a:t> </a:t>
            </a:r>
            <a:r>
              <a:rPr lang="en-US" altLang="en-US" i="1" dirty="0">
                <a:solidFill>
                  <a:srgbClr val="006699"/>
                </a:solidFill>
              </a:rPr>
              <a:t>Metadata</a:t>
            </a:r>
            <a:r>
              <a:rPr lang="en-US" altLang="en-US" b="0" i="1" dirty="0">
                <a:solidFill>
                  <a:schemeClr val="tx1"/>
                </a:solidFill>
              </a:rPr>
              <a:t> to provide for service virtualization and management of the service-based environment</a:t>
            </a:r>
          </a:p>
        </p:txBody>
      </p:sp>
      <p:pic>
        <p:nvPicPr>
          <p:cNvPr id="53250" name="Picture 2" descr="http://www.softwareaggov.com/uploads/images/hiw-so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794" y="2673366"/>
            <a:ext cx="5631349" cy="40272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819" y="149866"/>
            <a:ext cx="7479796" cy="730250"/>
          </a:xfrm>
        </p:spPr>
        <p:txBody>
          <a:bodyPr/>
          <a:lstStyle/>
          <a:p>
            <a:pPr eaLnBrk="1" hangingPunct="1">
              <a:defRPr/>
            </a:pPr>
            <a:r>
              <a:rPr lang="en-US" dirty="0" smtClean="0"/>
              <a:t>Microsoft – Azure</a:t>
            </a:r>
            <a:endParaRPr lang="en-US" dirty="0"/>
          </a:p>
        </p:txBody>
      </p:sp>
      <p:sp>
        <p:nvSpPr>
          <p:cNvPr id="37891" name="Slide Number Placeholder 2"/>
          <p:cNvSpPr>
            <a:spLocks noGrp="1"/>
          </p:cNvSpPr>
          <p:nvPr>
            <p:ph type="sldNum" sz="quarter" idx="12"/>
          </p:nvPr>
        </p:nvSpPr>
        <p:spPr bwMode="auto">
          <a:noFill/>
          <a:ln>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97CE5899-0459-4CC2-B12B-3F51E04D271B}" type="slidenum">
              <a:rPr lang="en-US" altLang="en-US">
                <a:solidFill>
                  <a:srgbClr val="FFFFFF"/>
                </a:solidFill>
              </a:rPr>
              <a:pPr eaLnBrk="1" hangingPunct="1"/>
              <a:t>22</a:t>
            </a:fld>
            <a:endParaRPr lang="en-US" altLang="en-US">
              <a:solidFill>
                <a:srgbClr val="FFFFFF"/>
              </a:solidFill>
            </a:endParaRPr>
          </a:p>
        </p:txBody>
      </p:sp>
      <p:sp>
        <p:nvSpPr>
          <p:cNvPr id="37893" name="Rectangle 7"/>
          <p:cNvSpPr>
            <a:spLocks noChangeArrowheads="1"/>
          </p:cNvSpPr>
          <p:nvPr/>
        </p:nvSpPr>
        <p:spPr bwMode="auto">
          <a:xfrm>
            <a:off x="3969917" y="6611779"/>
            <a:ext cx="27310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r" eaLnBrk="1" hangingPunct="1"/>
            <a:r>
              <a:rPr lang="en-US" altLang="en-US" sz="1000" dirty="0" smtClean="0">
                <a:solidFill>
                  <a:srgbClr val="002060"/>
                </a:solidFill>
              </a:rPr>
              <a:t>http</a:t>
            </a:r>
            <a:r>
              <a:rPr lang="en-US" altLang="en-US" sz="1000" dirty="0">
                <a:solidFill>
                  <a:srgbClr val="002060"/>
                </a:solidFill>
              </a:rPr>
              <a:t>://azure.microsoft.com/en-us/</a:t>
            </a:r>
          </a:p>
        </p:txBody>
      </p:sp>
      <p:pic>
        <p:nvPicPr>
          <p:cNvPr id="50178" name="Picture 2" descr="http://www.zdnet.com/i/story/60/23/007051/ms-azure-cake.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830203" y="1115728"/>
            <a:ext cx="5614473" cy="4844127"/>
          </a:xfrm>
          <a:prstGeom prst="rect">
            <a:avLst/>
          </a:prstGeom>
          <a:noFill/>
          <a:extLst>
            <a:ext uri="{909E8E84-426E-40DD-AFC4-6F175D3DCCD1}">
              <a14:hiddenFill xmlns:a14="http://schemas.microsoft.com/office/drawing/2010/main">
                <a:solidFill>
                  <a:srgbClr val="FFFFFF"/>
                </a:solidFill>
              </a14:hiddenFill>
            </a:ext>
          </a:extLst>
        </p:spPr>
      </p:pic>
      <p:pic>
        <p:nvPicPr>
          <p:cNvPr id="50184" name="Picture 8" descr="http://blogs.microsoft.com/wp-content/uploads/2012/08/8867.Microsoft_5F00_Logo_2D00_for_2D00_scree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4444" y="6186616"/>
            <a:ext cx="1825272" cy="6713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849" y="17463"/>
            <a:ext cx="7469039" cy="730250"/>
          </a:xfrm>
        </p:spPr>
        <p:txBody>
          <a:bodyPr/>
          <a:lstStyle/>
          <a:p>
            <a:pPr eaLnBrk="1" hangingPunct="1">
              <a:defRPr/>
            </a:pPr>
            <a:r>
              <a:rPr lang="en-US" dirty="0" smtClean="0"/>
              <a:t>Software AG - </a:t>
            </a:r>
            <a:r>
              <a:rPr lang="en-US" dirty="0" err="1" smtClean="0"/>
              <a:t>WebMethods</a:t>
            </a:r>
            <a:endParaRPr lang="en-US" dirty="0"/>
          </a:p>
        </p:txBody>
      </p:sp>
      <p:sp>
        <p:nvSpPr>
          <p:cNvPr id="31747" name="Slide Number Placeholder 2"/>
          <p:cNvSpPr>
            <a:spLocks noGrp="1"/>
          </p:cNvSpPr>
          <p:nvPr>
            <p:ph type="sldNum" sz="quarter" idx="12"/>
          </p:nvPr>
        </p:nvSpPr>
        <p:spPr bwMode="auto">
          <a:noFill/>
          <a:ln>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9931FBBD-705E-49D3-852E-7ED11796DF0E}" type="slidenum">
              <a:rPr lang="en-US" altLang="en-US">
                <a:solidFill>
                  <a:srgbClr val="FFFFFF"/>
                </a:solidFill>
              </a:rPr>
              <a:pPr eaLnBrk="1" hangingPunct="1"/>
              <a:t>23</a:t>
            </a:fld>
            <a:endParaRPr lang="en-US" altLang="en-US">
              <a:solidFill>
                <a:srgbClr val="FFFFFF"/>
              </a:solidFill>
            </a:endParaRPr>
          </a:p>
        </p:txBody>
      </p:sp>
      <p:sp>
        <p:nvSpPr>
          <p:cNvPr id="31750" name="Rectangle 7"/>
          <p:cNvSpPr>
            <a:spLocks noChangeArrowheads="1"/>
          </p:cNvSpPr>
          <p:nvPr/>
        </p:nvSpPr>
        <p:spPr bwMode="auto">
          <a:xfrm>
            <a:off x="2732088" y="6642100"/>
            <a:ext cx="588803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r>
              <a:rPr lang="en-US" altLang="en-US" sz="1000" dirty="0">
                <a:solidFill>
                  <a:srgbClr val="002060"/>
                </a:solidFill>
              </a:rPr>
              <a:t>http</a:t>
            </a:r>
            <a:r>
              <a:rPr lang="en-US" altLang="en-US" sz="1000" dirty="0" smtClean="0">
                <a:solidFill>
                  <a:srgbClr val="002060"/>
                </a:solidFill>
              </a:rPr>
              <a:t>://www.softwareag.com/</a:t>
            </a:r>
            <a:endParaRPr lang="en-US" altLang="en-US" sz="1000" dirty="0">
              <a:solidFill>
                <a:srgbClr val="002060"/>
              </a:solidFill>
            </a:endParaRPr>
          </a:p>
        </p:txBody>
      </p:sp>
      <p:pic>
        <p:nvPicPr>
          <p:cNvPr id="31751" name="Picture 4" descr="Software A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094" y="6172028"/>
            <a:ext cx="1744756" cy="68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6" descr="https://ctovision.com/wp-content/uploads/webmethod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492" y="1336592"/>
            <a:ext cx="6561799" cy="41159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95" y="17463"/>
            <a:ext cx="7404493" cy="730250"/>
          </a:xfrm>
        </p:spPr>
        <p:txBody>
          <a:bodyPr/>
          <a:lstStyle/>
          <a:p>
            <a:pPr eaLnBrk="1" hangingPunct="1">
              <a:defRPr/>
            </a:pPr>
            <a:r>
              <a:rPr lang="en-US" dirty="0" smtClean="0"/>
              <a:t>IBM - WebSphere</a:t>
            </a:r>
            <a:endParaRPr lang="en-US" dirty="0"/>
          </a:p>
        </p:txBody>
      </p:sp>
      <p:sp>
        <p:nvSpPr>
          <p:cNvPr id="33795" name="Slide Number Placeholder 2"/>
          <p:cNvSpPr>
            <a:spLocks noGrp="1"/>
          </p:cNvSpPr>
          <p:nvPr>
            <p:ph type="sldNum" sz="quarter" idx="12"/>
          </p:nvPr>
        </p:nvSpPr>
        <p:spPr bwMode="auto">
          <a:noFill/>
          <a:ln>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075B81B0-361A-45BB-AAC8-321672628764}" type="slidenum">
              <a:rPr lang="en-US" altLang="en-US">
                <a:solidFill>
                  <a:srgbClr val="FFFFFF"/>
                </a:solidFill>
              </a:rPr>
              <a:pPr eaLnBrk="1" hangingPunct="1"/>
              <a:t>24</a:t>
            </a:fld>
            <a:endParaRPr lang="en-US" altLang="en-US">
              <a:solidFill>
                <a:srgbClr val="FFFFFF"/>
              </a:solidFill>
            </a:endParaRPr>
          </a:p>
        </p:txBody>
      </p:sp>
      <p:sp>
        <p:nvSpPr>
          <p:cNvPr id="33797" name="Rectangle 7"/>
          <p:cNvSpPr>
            <a:spLocks noChangeArrowheads="1"/>
          </p:cNvSpPr>
          <p:nvPr/>
        </p:nvSpPr>
        <p:spPr bwMode="auto">
          <a:xfrm>
            <a:off x="812957" y="6648439"/>
            <a:ext cx="58880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r" eaLnBrk="1" hangingPunct="1"/>
            <a:r>
              <a:rPr lang="en-US" altLang="en-US" sz="1000" dirty="0">
                <a:solidFill>
                  <a:srgbClr val="002060"/>
                </a:solidFill>
              </a:rPr>
              <a:t>http://</a:t>
            </a:r>
            <a:r>
              <a:rPr lang="en-US" altLang="en-US" sz="1000" dirty="0" smtClean="0">
                <a:solidFill>
                  <a:srgbClr val="002060"/>
                </a:solidFill>
              </a:rPr>
              <a:t>www.ibm.com</a:t>
            </a:r>
            <a:endParaRPr lang="en-US" altLang="en-US" sz="1000" dirty="0">
              <a:solidFill>
                <a:srgbClr val="002060"/>
              </a:solidFill>
            </a:endParaRPr>
          </a:p>
        </p:txBody>
      </p:sp>
      <p:pic>
        <p:nvPicPr>
          <p:cNvPr id="51204" name="Picture 4" descr="IBM international recognition (1972-   )"/>
          <p:cNvPicPr>
            <a:picLocks noChangeAspect="1" noChangeArrowheads="1"/>
          </p:cNvPicPr>
          <p:nvPr/>
        </p:nvPicPr>
        <p:blipFill rotWithShape="1">
          <a:blip r:embed="rId2">
            <a:extLst>
              <a:ext uri="{28A0092B-C50C-407E-A947-70E740481C1C}">
                <a14:useLocalDpi xmlns:a14="http://schemas.microsoft.com/office/drawing/2010/main" val="0"/>
              </a:ext>
            </a:extLst>
          </a:blip>
          <a:srcRect t="13887" b="16900"/>
          <a:stretch/>
        </p:blipFill>
        <p:spPr bwMode="auto">
          <a:xfrm>
            <a:off x="547282" y="6395421"/>
            <a:ext cx="1082087" cy="462579"/>
          </a:xfrm>
          <a:prstGeom prst="rect">
            <a:avLst/>
          </a:prstGeom>
          <a:noFill/>
          <a:extLst>
            <a:ext uri="{909E8E84-426E-40DD-AFC4-6F175D3DCCD1}">
              <a14:hiddenFill xmlns:a14="http://schemas.microsoft.com/office/drawing/2010/main">
                <a:solidFill>
                  <a:srgbClr val="FFFFFF"/>
                </a:solidFill>
              </a14:hiddenFill>
            </a:ext>
          </a:extLst>
        </p:spPr>
      </p:pic>
      <p:pic>
        <p:nvPicPr>
          <p:cNvPr id="51206" name="Picture 6" descr="http://brsilver.com/wp-content/uploads/smarter-proces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282" y="899816"/>
            <a:ext cx="6272169" cy="47694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537" y="248015"/>
            <a:ext cx="7383464" cy="730250"/>
          </a:xfrm>
        </p:spPr>
        <p:txBody>
          <a:bodyPr/>
          <a:lstStyle/>
          <a:p>
            <a:pPr eaLnBrk="1" hangingPunct="1">
              <a:defRPr/>
            </a:pPr>
            <a:r>
              <a:rPr lang="en-US" dirty="0" smtClean="0"/>
              <a:t>TIBCO - Integration</a:t>
            </a:r>
            <a:endParaRPr lang="en-US" dirty="0"/>
          </a:p>
        </p:txBody>
      </p:sp>
      <p:sp>
        <p:nvSpPr>
          <p:cNvPr id="35843" name="Slide Number Placeholder 2"/>
          <p:cNvSpPr>
            <a:spLocks noGrp="1"/>
          </p:cNvSpPr>
          <p:nvPr>
            <p:ph type="sldNum" sz="quarter" idx="12"/>
          </p:nvPr>
        </p:nvSpPr>
        <p:spPr bwMode="auto">
          <a:noFill/>
          <a:ln>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0CDC8A70-42DB-455C-993C-23EA30087A26}" type="slidenum">
              <a:rPr lang="en-US" altLang="en-US">
                <a:solidFill>
                  <a:srgbClr val="FFFFFF"/>
                </a:solidFill>
              </a:rPr>
              <a:pPr eaLnBrk="1" hangingPunct="1"/>
              <a:t>25</a:t>
            </a:fld>
            <a:endParaRPr lang="en-US" altLang="en-US">
              <a:solidFill>
                <a:srgbClr val="FFFFFF"/>
              </a:solidFill>
            </a:endParaRPr>
          </a:p>
        </p:txBody>
      </p:sp>
      <p:sp>
        <p:nvSpPr>
          <p:cNvPr id="35845" name="Rectangle 7"/>
          <p:cNvSpPr>
            <a:spLocks noChangeArrowheads="1"/>
          </p:cNvSpPr>
          <p:nvPr/>
        </p:nvSpPr>
        <p:spPr bwMode="auto">
          <a:xfrm>
            <a:off x="5066850" y="6611779"/>
            <a:ext cx="16015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r" eaLnBrk="1" hangingPunct="1"/>
            <a:r>
              <a:rPr lang="en-US" altLang="en-US" sz="1000" dirty="0">
                <a:solidFill>
                  <a:srgbClr val="002060"/>
                </a:solidFill>
              </a:rPr>
              <a:t>http://www.tibco.com/</a:t>
            </a:r>
          </a:p>
        </p:txBody>
      </p:sp>
      <p:pic>
        <p:nvPicPr>
          <p:cNvPr id="35846" name="Picture 2" descr="TIB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858" y="6306492"/>
            <a:ext cx="1627188"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rotWithShape="1">
          <a:blip r:embed="rId3"/>
          <a:srcRect l="1327" t="1695"/>
          <a:stretch/>
        </p:blipFill>
        <p:spPr>
          <a:xfrm>
            <a:off x="521858" y="1069946"/>
            <a:ext cx="6716006" cy="5153979"/>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95" y="17463"/>
            <a:ext cx="7404493" cy="730250"/>
          </a:xfrm>
        </p:spPr>
        <p:txBody>
          <a:bodyPr/>
          <a:lstStyle/>
          <a:p>
            <a:pPr eaLnBrk="1" hangingPunct="1">
              <a:defRPr/>
            </a:pPr>
            <a:r>
              <a:rPr lang="en-US" dirty="0" smtClean="0"/>
              <a:t>Progress - Pacific</a:t>
            </a:r>
            <a:endParaRPr lang="en-US" dirty="0"/>
          </a:p>
        </p:txBody>
      </p:sp>
      <p:sp>
        <p:nvSpPr>
          <p:cNvPr id="34819" name="Slide Number Placeholder 2"/>
          <p:cNvSpPr>
            <a:spLocks noGrp="1"/>
          </p:cNvSpPr>
          <p:nvPr>
            <p:ph type="sldNum" sz="quarter" idx="12"/>
          </p:nvPr>
        </p:nvSpPr>
        <p:spPr bwMode="auto">
          <a:noFill/>
          <a:ln>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0E995F4F-B3B9-49D7-9E63-E3C32B6D5DBB}" type="slidenum">
              <a:rPr lang="en-US" altLang="en-US">
                <a:solidFill>
                  <a:srgbClr val="FFFFFF"/>
                </a:solidFill>
              </a:rPr>
              <a:pPr eaLnBrk="1" hangingPunct="1"/>
              <a:t>26</a:t>
            </a:fld>
            <a:endParaRPr lang="en-US" altLang="en-US">
              <a:solidFill>
                <a:srgbClr val="FFFFFF"/>
              </a:solidFill>
            </a:endParaRPr>
          </a:p>
        </p:txBody>
      </p:sp>
      <p:pic>
        <p:nvPicPr>
          <p:cNvPr id="34823" name="Picture 4" descr="Progress Softw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657" y="6175825"/>
            <a:ext cx="20288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http://www.dailyhostnews.com/wp-content/uploads/2013/06/Progress-Pacific-Application-Platform-as-a-Servi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8419" y="747713"/>
            <a:ext cx="4376726" cy="51967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7"/>
          <p:cNvSpPr>
            <a:spLocks noChangeArrowheads="1"/>
          </p:cNvSpPr>
          <p:nvPr/>
        </p:nvSpPr>
        <p:spPr bwMode="auto">
          <a:xfrm>
            <a:off x="4799526" y="6640320"/>
            <a:ext cx="180567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r" eaLnBrk="1" hangingPunct="1"/>
            <a:r>
              <a:rPr lang="en-US" altLang="en-US" sz="1000" dirty="0">
                <a:solidFill>
                  <a:srgbClr val="002060"/>
                </a:solidFill>
              </a:rPr>
              <a:t>http://</a:t>
            </a:r>
            <a:r>
              <a:rPr lang="en-US" altLang="en-US" sz="1000" dirty="0" smtClean="0">
                <a:solidFill>
                  <a:srgbClr val="002060"/>
                </a:solidFill>
              </a:rPr>
              <a:t>www.progress.com/</a:t>
            </a:r>
            <a:endParaRPr lang="en-US" altLang="en-US" sz="1000" dirty="0">
              <a:solidFill>
                <a:srgbClr val="00206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668" y="17463"/>
            <a:ext cx="7372220" cy="719137"/>
          </a:xfrm>
        </p:spPr>
        <p:txBody>
          <a:bodyPr/>
          <a:lstStyle/>
          <a:p>
            <a:pPr eaLnBrk="1" hangingPunct="1">
              <a:defRPr/>
            </a:pPr>
            <a:r>
              <a:rPr lang="en-US" dirty="0" smtClean="0"/>
              <a:t>Oracle - SOA Suite</a:t>
            </a:r>
            <a:endParaRPr lang="en-US" dirty="0"/>
          </a:p>
        </p:txBody>
      </p:sp>
      <p:sp>
        <p:nvSpPr>
          <p:cNvPr id="32771" name="Slide Number Placeholder 2"/>
          <p:cNvSpPr>
            <a:spLocks noGrp="1"/>
          </p:cNvSpPr>
          <p:nvPr>
            <p:ph type="sldNum" sz="quarter" idx="12"/>
          </p:nvPr>
        </p:nvSpPr>
        <p:spPr bwMode="auto">
          <a:noFill/>
          <a:ln>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A0A75BDA-581B-49F7-839C-D057C8709F68}" type="slidenum">
              <a:rPr lang="en-US" altLang="en-US">
                <a:solidFill>
                  <a:srgbClr val="FFFFFF"/>
                </a:solidFill>
              </a:rPr>
              <a:pPr eaLnBrk="1" hangingPunct="1"/>
              <a:t>27</a:t>
            </a:fld>
            <a:endParaRPr lang="en-US" altLang="en-US">
              <a:solidFill>
                <a:srgbClr val="FFFFFF"/>
              </a:solidFill>
            </a:endParaRPr>
          </a:p>
        </p:txBody>
      </p:sp>
      <p:pic>
        <p:nvPicPr>
          <p:cNvPr id="32774" name="Picture 5" descr="http://www.oracleimg.com/us/assets/oralogo-smal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489" y="6613525"/>
            <a:ext cx="180358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3236736" y="6630589"/>
            <a:ext cx="5527675" cy="254000"/>
          </a:xfrm>
          <a:prstGeom prst="rect">
            <a:avLst/>
          </a:prstGeom>
        </p:spPr>
        <p:txBody>
          <a:bodyPr>
            <a:spAutoFit/>
          </a:bodyPr>
          <a:lstStyle/>
          <a:p>
            <a:pPr>
              <a:defRPr/>
            </a:pPr>
            <a:r>
              <a:rPr lang="en-US" sz="1050" dirty="0">
                <a:solidFill>
                  <a:srgbClr val="002060"/>
                </a:solidFill>
                <a:latin typeface="Arial" charset="0"/>
                <a:cs typeface="Arial" charset="0"/>
              </a:rPr>
              <a:t>http</a:t>
            </a:r>
            <a:r>
              <a:rPr lang="en-US" sz="1050" dirty="0" smtClean="0">
                <a:solidFill>
                  <a:srgbClr val="002060"/>
                </a:solidFill>
                <a:latin typeface="Arial" charset="0"/>
                <a:cs typeface="Arial" charset="0"/>
              </a:rPr>
              <a:t>://oracle.com/</a:t>
            </a:r>
            <a:endParaRPr lang="en-US" sz="1050" dirty="0">
              <a:solidFill>
                <a:srgbClr val="002060"/>
              </a:solidFill>
              <a:latin typeface="Arial" charset="0"/>
              <a:cs typeface="Arial" charset="0"/>
            </a:endParaRPr>
          </a:p>
        </p:txBody>
      </p:sp>
      <p:pic>
        <p:nvPicPr>
          <p:cNvPr id="3" name="Picture 2"/>
          <p:cNvPicPr>
            <a:picLocks noChangeAspect="1"/>
          </p:cNvPicPr>
          <p:nvPr/>
        </p:nvPicPr>
        <p:blipFill>
          <a:blip r:embed="rId3"/>
          <a:stretch>
            <a:fillRect/>
          </a:stretch>
        </p:blipFill>
        <p:spPr>
          <a:xfrm>
            <a:off x="353306" y="943637"/>
            <a:ext cx="6924675" cy="461962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539" y="200899"/>
            <a:ext cx="7223349" cy="730250"/>
          </a:xfrm>
        </p:spPr>
        <p:txBody>
          <a:bodyPr/>
          <a:lstStyle/>
          <a:p>
            <a:pPr eaLnBrk="1" hangingPunct="1">
              <a:defRPr/>
            </a:pPr>
            <a:r>
              <a:rPr lang="en-US" dirty="0" err="1" smtClean="0"/>
              <a:t>MuleSoft</a:t>
            </a:r>
            <a:r>
              <a:rPr lang="en-US" dirty="0" smtClean="0"/>
              <a:t> – Mule ESB</a:t>
            </a:r>
            <a:endParaRPr lang="en-US" dirty="0"/>
          </a:p>
        </p:txBody>
      </p:sp>
      <p:sp>
        <p:nvSpPr>
          <p:cNvPr id="36867" name="Slide Number Placeholder 2"/>
          <p:cNvSpPr>
            <a:spLocks noGrp="1"/>
          </p:cNvSpPr>
          <p:nvPr>
            <p:ph type="sldNum" sz="quarter" idx="12"/>
          </p:nvPr>
        </p:nvSpPr>
        <p:spPr bwMode="auto">
          <a:noFill/>
          <a:ln>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478049B2-4C4B-46FD-BAD2-DCD6848FB337}" type="slidenum">
              <a:rPr lang="en-US" altLang="en-US">
                <a:solidFill>
                  <a:srgbClr val="FFFFFF"/>
                </a:solidFill>
              </a:rPr>
              <a:pPr eaLnBrk="1" hangingPunct="1"/>
              <a:t>28</a:t>
            </a:fld>
            <a:endParaRPr lang="en-US" altLang="en-US" dirty="0">
              <a:solidFill>
                <a:srgbClr val="FFFFFF"/>
              </a:solidFill>
            </a:endParaRPr>
          </a:p>
        </p:txBody>
      </p:sp>
      <p:sp>
        <p:nvSpPr>
          <p:cNvPr id="36869" name="Rectangle 7"/>
          <p:cNvSpPr>
            <a:spLocks noChangeArrowheads="1"/>
          </p:cNvSpPr>
          <p:nvPr/>
        </p:nvSpPr>
        <p:spPr bwMode="auto">
          <a:xfrm>
            <a:off x="4670008" y="6674564"/>
            <a:ext cx="203098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r" eaLnBrk="1" hangingPunct="1"/>
            <a:r>
              <a:rPr lang="en-US" altLang="en-US" sz="1000" dirty="0">
                <a:solidFill>
                  <a:srgbClr val="002060"/>
                </a:solidFill>
              </a:rPr>
              <a:t>https://www.mulesoft.com/</a:t>
            </a:r>
          </a:p>
        </p:txBody>
      </p:sp>
      <p:pic>
        <p:nvPicPr>
          <p:cNvPr id="368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094" y="989276"/>
            <a:ext cx="7038975"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71" name="Picture 4" descr="Home"/>
          <p:cNvPicPr>
            <a:picLocks noChangeAspect="1" noChangeArrowheads="1"/>
          </p:cNvPicPr>
          <p:nvPr/>
        </p:nvPicPr>
        <p:blipFill rotWithShape="1">
          <a:blip r:embed="rId3">
            <a:extLst>
              <a:ext uri="{28A0092B-C50C-407E-A947-70E740481C1C}">
                <a14:useLocalDpi xmlns:a14="http://schemas.microsoft.com/office/drawing/2010/main" val="0"/>
              </a:ext>
            </a:extLst>
          </a:blip>
          <a:srcRect r="42356"/>
          <a:stretch/>
        </p:blipFill>
        <p:spPr bwMode="auto">
          <a:xfrm>
            <a:off x="606389" y="6223925"/>
            <a:ext cx="2068101"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933" y="125436"/>
            <a:ext cx="7349244" cy="730250"/>
          </a:xfrm>
        </p:spPr>
        <p:txBody>
          <a:bodyPr/>
          <a:lstStyle/>
          <a:p>
            <a:pPr eaLnBrk="1" hangingPunct="1">
              <a:defRPr/>
            </a:pPr>
            <a:r>
              <a:rPr lang="en-US" dirty="0" err="1" smtClean="0"/>
              <a:t>Fiorano</a:t>
            </a:r>
            <a:r>
              <a:rPr lang="en-US" dirty="0" smtClean="0"/>
              <a:t> - Integration</a:t>
            </a:r>
            <a:endParaRPr lang="en-US" dirty="0"/>
          </a:p>
        </p:txBody>
      </p:sp>
      <p:sp>
        <p:nvSpPr>
          <p:cNvPr id="38915" name="Slide Number Placeholder 2"/>
          <p:cNvSpPr>
            <a:spLocks noGrp="1"/>
          </p:cNvSpPr>
          <p:nvPr>
            <p:ph type="sldNum" sz="quarter" idx="12"/>
          </p:nvPr>
        </p:nvSpPr>
        <p:spPr bwMode="auto">
          <a:noFill/>
          <a:ln>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3C86AAED-7A7C-4481-91FA-2CA57C733FCB}" type="slidenum">
              <a:rPr lang="en-US" altLang="en-US">
                <a:solidFill>
                  <a:srgbClr val="FFFFFF"/>
                </a:solidFill>
              </a:rPr>
              <a:pPr eaLnBrk="1" hangingPunct="1"/>
              <a:t>29</a:t>
            </a:fld>
            <a:endParaRPr lang="en-US" altLang="en-US">
              <a:solidFill>
                <a:srgbClr val="FFFFFF"/>
              </a:solidFill>
            </a:endParaRPr>
          </a:p>
        </p:txBody>
      </p:sp>
      <p:sp>
        <p:nvSpPr>
          <p:cNvPr id="38917" name="Rectangle 7"/>
          <p:cNvSpPr>
            <a:spLocks noChangeArrowheads="1"/>
          </p:cNvSpPr>
          <p:nvPr/>
        </p:nvSpPr>
        <p:spPr bwMode="auto">
          <a:xfrm>
            <a:off x="0" y="6642100"/>
            <a:ext cx="67246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r" eaLnBrk="1" hangingPunct="1"/>
            <a:r>
              <a:rPr lang="en-US" altLang="en-US" sz="1000" dirty="0">
                <a:solidFill>
                  <a:srgbClr val="002060"/>
                </a:solidFill>
              </a:rPr>
              <a:t>http://</a:t>
            </a:r>
            <a:r>
              <a:rPr lang="en-US" altLang="en-US" sz="1000" dirty="0" smtClean="0">
                <a:solidFill>
                  <a:srgbClr val="002060"/>
                </a:solidFill>
              </a:rPr>
              <a:t>www.fiorano.com/</a:t>
            </a:r>
            <a:endParaRPr lang="en-US" altLang="en-US" sz="1000" dirty="0">
              <a:solidFill>
                <a:srgbClr val="002060"/>
              </a:solidFill>
            </a:endParaRPr>
          </a:p>
        </p:txBody>
      </p:sp>
      <p:pic>
        <p:nvPicPr>
          <p:cNvPr id="389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861" y="1304000"/>
            <a:ext cx="6897867" cy="4441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9" name="Picture 4" descr="Fiora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289" y="6367496"/>
            <a:ext cx="1675694" cy="506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76" y="609600"/>
            <a:ext cx="6790637" cy="1320800"/>
          </a:xfrm>
        </p:spPr>
        <p:txBody>
          <a:bodyPr/>
          <a:lstStyle/>
          <a:p>
            <a:r>
              <a:rPr lang="en-US" dirty="0" smtClean="0"/>
              <a:t>What does SOA mean to you?</a:t>
            </a:r>
            <a:endParaRPr lang="en-US" dirty="0"/>
          </a:p>
        </p:txBody>
      </p:sp>
      <p:grpSp>
        <p:nvGrpSpPr>
          <p:cNvPr id="4" name="Group 3"/>
          <p:cNvGrpSpPr/>
          <p:nvPr/>
        </p:nvGrpSpPr>
        <p:grpSpPr>
          <a:xfrm>
            <a:off x="166676" y="2226833"/>
            <a:ext cx="7826256" cy="3395601"/>
            <a:chOff x="1096505" y="1597822"/>
            <a:chExt cx="7826256" cy="3395601"/>
          </a:xfrm>
        </p:grpSpPr>
        <p:pic>
          <p:nvPicPr>
            <p:cNvPr id="5" name="Picture 4" descr="http://hotgeekz.com/wp-content/uploads/2014/04/pinky_and_the_brai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5490" y="2225155"/>
              <a:ext cx="3553929" cy="2768268"/>
            </a:xfrm>
            <a:prstGeom prst="rect">
              <a:avLst/>
            </a:prstGeom>
            <a:noFill/>
            <a:extLst>
              <a:ext uri="{909E8E84-426E-40dd-AFC4-6F175D3DCCD1}">
                <a14:hiddenFill xmlns:lc="http://schemas.openxmlformats.org/drawingml/2006/lockedCanvas" xmlns:a14="http://schemas.microsoft.com/office/drawing/2010/main" xmlns="">
                  <a:solidFill>
                    <a:srgbClr val="FFFFFF"/>
                  </a:solidFill>
                </a14:hiddenFill>
              </a:ext>
            </a:extLst>
          </p:spPr>
        </p:pic>
        <p:sp>
          <p:nvSpPr>
            <p:cNvPr id="6" name="Oval Callout 5"/>
            <p:cNvSpPr/>
            <p:nvPr/>
          </p:nvSpPr>
          <p:spPr>
            <a:xfrm>
              <a:off x="1096505" y="2023681"/>
              <a:ext cx="2425485" cy="1305804"/>
            </a:xfrm>
            <a:prstGeom prst="wedgeEllipseCallout">
              <a:avLst>
                <a:gd name="adj1" fmla="val 57123"/>
                <a:gd name="adj2" fmla="val 35202"/>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Gee, Brain, what do you want to do tonight?</a:t>
              </a:r>
            </a:p>
          </p:txBody>
        </p:sp>
        <p:sp>
          <p:nvSpPr>
            <p:cNvPr id="7" name="Oval Callout 6"/>
            <p:cNvSpPr/>
            <p:nvPr/>
          </p:nvSpPr>
          <p:spPr>
            <a:xfrm>
              <a:off x="6146368" y="1597822"/>
              <a:ext cx="2776393" cy="1747161"/>
            </a:xfrm>
            <a:prstGeom prst="wedgeEllipseCallout">
              <a:avLst>
                <a:gd name="adj1" fmla="val -45049"/>
                <a:gd name="adj2" fmla="val 41131"/>
              </a:avLst>
            </a:prstGeom>
          </p:spPr>
          <p:style>
            <a:lnRef idx="1">
              <a:schemeClr val="accent1"/>
            </a:lnRef>
            <a:fillRef idx="2">
              <a:schemeClr val="accent1"/>
            </a:fillRef>
            <a:effectRef idx="1">
              <a:schemeClr val="accent1"/>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r>
                <a:rPr lang="en-US" dirty="0"/>
                <a:t>The same thing we do every night, Pinky - try to take over the world!</a:t>
              </a:r>
            </a:p>
          </p:txBody>
        </p:sp>
      </p:grpSp>
      <p:sp>
        <p:nvSpPr>
          <p:cNvPr id="12" name="Rectangle 11"/>
          <p:cNvSpPr/>
          <p:nvPr/>
        </p:nvSpPr>
        <p:spPr>
          <a:xfrm>
            <a:off x="408442" y="6546200"/>
            <a:ext cx="4808097" cy="27699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600" dirty="0"/>
              <a:t>http://looneytunes.wikia.com/wiki/Pinky_and_The_Brain_%28characters%29</a:t>
            </a:r>
          </a:p>
          <a:p>
            <a:pPr algn="r"/>
            <a:r>
              <a:rPr lang="en-US" sz="600" dirty="0" smtClean="0"/>
              <a:t>http</a:t>
            </a:r>
            <a:r>
              <a:rPr lang="en-US" sz="600" dirty="0"/>
              <a:t>://en.wikiquote.org/wiki/Pinky_and_the_Brain</a:t>
            </a:r>
          </a:p>
        </p:txBody>
      </p:sp>
    </p:spTree>
    <p:extLst>
      <p:ext uri="{BB962C8B-B14F-4D97-AF65-F5344CB8AC3E}">
        <p14:creationId xmlns:p14="http://schemas.microsoft.com/office/powerpoint/2010/main" val="339892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46038" y="2270993"/>
            <a:ext cx="4738254" cy="2339102"/>
          </a:xfrm>
          <a:prstGeom prst="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wrap="square">
            <a:spAutoFit/>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r>
              <a:rPr lang="en-US" sz="1600" b="1" u="sng" dirty="0">
                <a:solidFill>
                  <a:srgbClr val="92D050"/>
                </a:solidFill>
                <a:latin typeface="Arial"/>
                <a:ea typeface="Times New Roman"/>
                <a:cs typeface="Times New Roman"/>
              </a:rPr>
              <a:t>Jay Ashbaugh</a:t>
            </a:r>
            <a:r>
              <a:rPr lang="en-US" sz="1600" dirty="0">
                <a:solidFill>
                  <a:srgbClr val="92D050"/>
                </a:solidFill>
                <a:latin typeface="Arial"/>
                <a:ea typeface="Times New Roman"/>
                <a:cs typeface="Times New Roman"/>
              </a:rPr>
              <a:t> </a:t>
            </a:r>
            <a:endParaRPr lang="en-US" sz="1600" dirty="0" smtClean="0">
              <a:solidFill>
                <a:srgbClr val="92D050"/>
              </a:solidFill>
              <a:latin typeface="Arial"/>
              <a:ea typeface="Times New Roman"/>
              <a:cs typeface="Times New Roman"/>
            </a:endParaRPr>
          </a:p>
          <a:p>
            <a:r>
              <a:rPr lang="en-US" sz="1600" dirty="0" smtClean="0">
                <a:solidFill>
                  <a:srgbClr val="747678"/>
                </a:solidFill>
                <a:latin typeface="Arial"/>
                <a:ea typeface="Times New Roman"/>
                <a:cs typeface="Times New Roman"/>
              </a:rPr>
              <a:t>Software Development Manager </a:t>
            </a:r>
          </a:p>
          <a:p>
            <a:r>
              <a:rPr lang="en-US" dirty="0">
                <a:solidFill>
                  <a:srgbClr val="1F497D"/>
                </a:solidFill>
                <a:latin typeface="Helvetica"/>
                <a:ea typeface="Times New Roman"/>
                <a:cs typeface="Times New Roman"/>
              </a:rPr>
              <a:t> </a:t>
            </a:r>
            <a:endParaRPr lang="en-US" sz="1600" dirty="0">
              <a:ea typeface="Calibri"/>
              <a:cs typeface="Times New Roman"/>
            </a:endParaRPr>
          </a:p>
          <a:p>
            <a:r>
              <a:rPr lang="en-US" sz="1600" b="1" dirty="0" smtClean="0">
                <a:solidFill>
                  <a:srgbClr val="92D050"/>
                </a:solidFill>
                <a:latin typeface="Arial"/>
                <a:ea typeface="Times New Roman"/>
                <a:cs typeface="Times New Roman"/>
              </a:rPr>
              <a:t>Valorem Consulting</a:t>
            </a:r>
            <a:r>
              <a:rPr lang="en-US" sz="1600" dirty="0" smtClean="0">
                <a:solidFill>
                  <a:srgbClr val="92D050"/>
                </a:solidFill>
                <a:latin typeface="Arial"/>
                <a:ea typeface="Times New Roman"/>
                <a:cs typeface="Times New Roman"/>
              </a:rPr>
              <a:t> </a:t>
            </a:r>
            <a:r>
              <a:rPr lang="en-US" sz="1600" dirty="0">
                <a:solidFill>
                  <a:srgbClr val="747678"/>
                </a:solidFill>
                <a:latin typeface="Arial"/>
                <a:ea typeface="Times New Roman"/>
                <a:cs typeface="Times New Roman"/>
              </a:rPr>
              <a:t>| </a:t>
            </a:r>
            <a:r>
              <a:rPr lang="en-US" sz="1600" dirty="0" smtClean="0">
                <a:solidFill>
                  <a:srgbClr val="747678"/>
                </a:solidFill>
                <a:latin typeface="Arial"/>
                <a:ea typeface="Times New Roman"/>
                <a:cs typeface="Times New Roman"/>
              </a:rPr>
              <a:t>2101 Broadway, Suite 31 </a:t>
            </a:r>
            <a:r>
              <a:rPr lang="en-US" sz="1600" dirty="0">
                <a:solidFill>
                  <a:srgbClr val="747678"/>
                </a:solidFill>
                <a:latin typeface="Arial"/>
                <a:ea typeface="Times New Roman"/>
                <a:cs typeface="Times New Roman"/>
              </a:rPr>
              <a:t>| Kansas City, MO </a:t>
            </a:r>
            <a:r>
              <a:rPr lang="en-US" sz="1600" dirty="0" smtClean="0">
                <a:solidFill>
                  <a:srgbClr val="747678"/>
                </a:solidFill>
                <a:latin typeface="Arial"/>
                <a:ea typeface="Times New Roman"/>
                <a:cs typeface="Times New Roman"/>
              </a:rPr>
              <a:t>64108</a:t>
            </a:r>
            <a:endParaRPr lang="en-US" sz="1600" dirty="0">
              <a:ea typeface="Calibri"/>
              <a:cs typeface="Times New Roman"/>
            </a:endParaRPr>
          </a:p>
          <a:p>
            <a:r>
              <a:rPr lang="en-US" sz="1600" dirty="0" smtClean="0">
                <a:solidFill>
                  <a:srgbClr val="747678"/>
                </a:solidFill>
                <a:latin typeface="Arial"/>
                <a:ea typeface="Times New Roman"/>
                <a:cs typeface="Times New Roman"/>
              </a:rPr>
              <a:t>855.864.9929 </a:t>
            </a:r>
            <a:r>
              <a:rPr lang="en-US" sz="1600" dirty="0">
                <a:solidFill>
                  <a:srgbClr val="747678"/>
                </a:solidFill>
                <a:latin typeface="Arial"/>
                <a:ea typeface="Times New Roman"/>
                <a:cs typeface="Times New Roman"/>
              </a:rPr>
              <a:t>Office</a:t>
            </a:r>
            <a:endParaRPr lang="en-US" sz="1600" dirty="0">
              <a:ea typeface="Calibri"/>
              <a:cs typeface="Times New Roman"/>
            </a:endParaRPr>
          </a:p>
          <a:p>
            <a:r>
              <a:rPr lang="en-US" sz="1600" dirty="0">
                <a:solidFill>
                  <a:srgbClr val="747678"/>
                </a:solidFill>
                <a:latin typeface="Arial"/>
                <a:ea typeface="Times New Roman"/>
                <a:cs typeface="Times New Roman"/>
              </a:rPr>
              <a:t>816.738.0335 Mobile</a:t>
            </a:r>
            <a:endParaRPr lang="en-US" sz="1600" dirty="0">
              <a:ea typeface="Calibri"/>
              <a:cs typeface="Times New Roman"/>
            </a:endParaRPr>
          </a:p>
          <a:p>
            <a:r>
              <a:rPr lang="en-US" sz="1600" u="sng" dirty="0" smtClean="0">
                <a:solidFill>
                  <a:srgbClr val="0000FF"/>
                </a:solidFill>
                <a:latin typeface="Arial"/>
                <a:ea typeface="Times New Roman"/>
                <a:cs typeface="Times New Roman"/>
                <a:hlinkClick r:id="rId2"/>
              </a:rPr>
              <a:t>Jay.Ashbaugh@valoremconsulting.com</a:t>
            </a:r>
            <a:r>
              <a:rPr lang="en-US" sz="1600" dirty="0" smtClean="0">
                <a:solidFill>
                  <a:srgbClr val="747678"/>
                </a:solidFill>
                <a:latin typeface="Arial"/>
                <a:ea typeface="Times New Roman"/>
                <a:cs typeface="Times New Roman"/>
              </a:rPr>
              <a:t> </a:t>
            </a:r>
            <a:r>
              <a:rPr lang="en-US" sz="1600" dirty="0">
                <a:solidFill>
                  <a:srgbClr val="747678"/>
                </a:solidFill>
                <a:latin typeface="Arial"/>
                <a:ea typeface="Times New Roman"/>
                <a:cs typeface="Times New Roman"/>
              </a:rPr>
              <a:t>| </a:t>
            </a:r>
            <a:r>
              <a:rPr lang="en-US" sz="1600" dirty="0" smtClean="0">
                <a:solidFill>
                  <a:srgbClr val="747678"/>
                </a:solidFill>
                <a:latin typeface="Arial"/>
                <a:ea typeface="Times New Roman"/>
                <a:cs typeface="Times New Roman"/>
              </a:rPr>
              <a:t>valoremconsulting.com</a:t>
            </a:r>
            <a:endParaRPr lang="en-US" sz="1600" dirty="0">
              <a:ea typeface="Calibri"/>
              <a:cs typeface="Times New Roman"/>
            </a:endParaRPr>
          </a:p>
        </p:txBody>
      </p:sp>
      <p:sp>
        <p:nvSpPr>
          <p:cNvPr id="9" name="TextBox 3"/>
          <p:cNvSpPr txBox="1"/>
          <p:nvPr/>
        </p:nvSpPr>
        <p:spPr>
          <a:xfrm>
            <a:off x="846038" y="5347157"/>
            <a:ext cx="5035674" cy="646331"/>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dirty="0" smtClean="0">
                <a:latin typeface="Arial"/>
                <a:cs typeface="Arial"/>
              </a:rPr>
              <a:t>LinkedIn:</a:t>
            </a:r>
            <a:r>
              <a:rPr lang="en-US" dirty="0" smtClean="0">
                <a:latin typeface="Arial"/>
                <a:cs typeface="Arial"/>
              </a:rPr>
              <a:t> </a:t>
            </a:r>
            <a:r>
              <a:rPr lang="en-US" i="1" dirty="0" smtClean="0">
                <a:hlinkClick r:id="rId3"/>
              </a:rPr>
              <a:t>www.</a:t>
            </a:r>
            <a:r>
              <a:rPr lang="en-US" b="1" i="1" dirty="0" smtClean="0">
                <a:hlinkClick r:id="rId3"/>
              </a:rPr>
              <a:t>linkedin</a:t>
            </a:r>
            <a:r>
              <a:rPr lang="en-US" i="1" dirty="0" smtClean="0">
                <a:hlinkClick r:id="rId3"/>
              </a:rPr>
              <a:t>.com/in/</a:t>
            </a:r>
            <a:r>
              <a:rPr lang="en-US" b="1" i="1" dirty="0" smtClean="0">
                <a:hlinkClick r:id="rId3"/>
              </a:rPr>
              <a:t>jayashbaugh</a:t>
            </a:r>
            <a:endParaRPr lang="en-US" b="1" i="1" dirty="0" smtClean="0"/>
          </a:p>
          <a:p>
            <a:r>
              <a:rPr lang="en-US" b="1" i="1" dirty="0" smtClean="0">
                <a:latin typeface="Arial"/>
                <a:cs typeface="Arial"/>
              </a:rPr>
              <a:t>Tweeter: </a:t>
            </a:r>
            <a:r>
              <a:rPr lang="en-US" sz="1400" i="1" dirty="0" smtClean="0">
                <a:latin typeface="Arial"/>
                <a:cs typeface="Arial"/>
              </a:rPr>
              <a:t>@</a:t>
            </a:r>
            <a:r>
              <a:rPr lang="en-US" sz="1400" i="1" dirty="0" err="1" smtClean="0">
                <a:latin typeface="Arial"/>
                <a:cs typeface="Arial"/>
              </a:rPr>
              <a:t>TEAMAshbaugh</a:t>
            </a:r>
            <a:endParaRPr lang="en-US" sz="1400" dirty="0">
              <a:latin typeface="Arial"/>
              <a:cs typeface="Arial"/>
            </a:endParaRPr>
          </a:p>
        </p:txBody>
      </p:sp>
      <p:pic>
        <p:nvPicPr>
          <p:cNvPr id="46084" name="Picture 4" descr="http://www.valoremconsulting.com/PublishingImages/logo-valore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778" y="187332"/>
            <a:ext cx="2080331" cy="15817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1"/>
          <p:cNvSpPr>
            <a:spLocks noGrp="1"/>
          </p:cNvSpPr>
          <p:nvPr>
            <p:ph type="sldNum" sz="quarter" idx="12"/>
          </p:nvPr>
        </p:nvSpPr>
        <p:spPr bwMode="auto">
          <a:xfrm>
            <a:off x="8540750" y="5602288"/>
            <a:ext cx="547688" cy="396875"/>
          </a:xfrm>
          <a:noFill/>
          <a:ln>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8947D80C-373B-4F61-B968-A4D2C44970D0}" type="slidenum">
              <a:rPr lang="en-US" altLang="en-US">
                <a:solidFill>
                  <a:srgbClr val="FFFFFF"/>
                </a:solidFill>
              </a:rPr>
              <a:pPr eaLnBrk="1" hangingPunct="1"/>
              <a:t>31</a:t>
            </a:fld>
            <a:endParaRPr lang="en-US" altLang="en-US">
              <a:solidFill>
                <a:srgbClr val="FFFFFF"/>
              </a:solidFill>
            </a:endParaRPr>
          </a:p>
        </p:txBody>
      </p:sp>
      <p:graphicFrame>
        <p:nvGraphicFramePr>
          <p:cNvPr id="41987" name="Object 2"/>
          <p:cNvGraphicFramePr>
            <a:graphicFrameLocks noChangeAspect="1"/>
          </p:cNvGraphicFramePr>
          <p:nvPr>
            <p:extLst>
              <p:ext uri="{D42A27DB-BD31-4B8C-83A1-F6EECF244321}">
                <p14:modId xmlns:p14="http://schemas.microsoft.com/office/powerpoint/2010/main" val="3049183536"/>
              </p:ext>
            </p:extLst>
          </p:nvPr>
        </p:nvGraphicFramePr>
        <p:xfrm>
          <a:off x="2585948" y="3930604"/>
          <a:ext cx="3023129" cy="1046162"/>
        </p:xfrm>
        <a:graphic>
          <a:graphicData uri="http://schemas.openxmlformats.org/presentationml/2006/ole">
            <mc:AlternateContent xmlns:mc="http://schemas.openxmlformats.org/markup-compatibility/2006">
              <mc:Choice xmlns:v="urn:schemas-microsoft-com:vml" Requires="v">
                <p:oleObj spid="_x0000_s42035" name="Drawing" r:id="rId4" imgW="2719137" imgH="756987" progId="FLW3Drawing">
                  <p:embed/>
                </p:oleObj>
              </mc:Choice>
              <mc:Fallback>
                <p:oleObj name="Drawing" r:id="rId4" imgW="2719137" imgH="756987" progId="FLW3Drawing">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5948" y="3930604"/>
                        <a:ext cx="3023129" cy="1046162"/>
                      </a:xfrm>
                      <a:prstGeom prst="rect">
                        <a:avLst/>
                      </a:prstGeom>
                      <a:noFill/>
                      <a:ln>
                        <a:noFill/>
                      </a:ln>
                      <a:effectLst/>
                      <a:extLst/>
                    </p:spPr>
                  </p:pic>
                </p:oleObj>
              </mc:Fallback>
            </mc:AlternateContent>
          </a:graphicData>
        </a:graphic>
      </p:graphicFrame>
      <p:sp>
        <p:nvSpPr>
          <p:cNvPr id="41988" name="Text Box 3"/>
          <p:cNvSpPr txBox="1">
            <a:spLocks noChangeArrowheads="1"/>
          </p:cNvSpPr>
          <p:nvPr/>
        </p:nvSpPr>
        <p:spPr bwMode="auto">
          <a:xfrm>
            <a:off x="3216715" y="2867715"/>
            <a:ext cx="4784725" cy="757237"/>
          </a:xfrm>
          <a:prstGeom prst="rect">
            <a:avLst/>
          </a:prstGeom>
          <a:noFill/>
          <a:ln w="25400">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20738" eaLnBrk="0" hangingPunct="0">
              <a:defRPr b="1">
                <a:solidFill>
                  <a:srgbClr val="FF0000"/>
                </a:solidFill>
                <a:latin typeface="Arial" panose="020B0604020202020204" pitchFamily="34" charset="0"/>
                <a:cs typeface="Arial" panose="020B0604020202020204" pitchFamily="34" charset="0"/>
              </a:defRPr>
            </a:lvl1pPr>
            <a:lvl2pPr marL="742950" indent="-285750" defTabSz="820738" eaLnBrk="0" hangingPunct="0">
              <a:defRPr b="1">
                <a:solidFill>
                  <a:srgbClr val="FF0000"/>
                </a:solidFill>
                <a:latin typeface="Arial" panose="020B0604020202020204" pitchFamily="34" charset="0"/>
                <a:cs typeface="Arial" panose="020B0604020202020204" pitchFamily="34" charset="0"/>
              </a:defRPr>
            </a:lvl2pPr>
            <a:lvl3pPr marL="1143000" indent="-228600" defTabSz="820738" eaLnBrk="0" hangingPunct="0">
              <a:defRPr b="1">
                <a:solidFill>
                  <a:srgbClr val="FF0000"/>
                </a:solidFill>
                <a:latin typeface="Arial" panose="020B0604020202020204" pitchFamily="34" charset="0"/>
                <a:cs typeface="Arial" panose="020B0604020202020204" pitchFamily="34" charset="0"/>
              </a:defRPr>
            </a:lvl3pPr>
            <a:lvl4pPr marL="1600200" indent="-228600" defTabSz="820738" eaLnBrk="0" hangingPunct="0">
              <a:defRPr b="1">
                <a:solidFill>
                  <a:srgbClr val="FF0000"/>
                </a:solidFill>
                <a:latin typeface="Arial" panose="020B0604020202020204" pitchFamily="34" charset="0"/>
                <a:cs typeface="Arial" panose="020B0604020202020204" pitchFamily="34" charset="0"/>
              </a:defRPr>
            </a:lvl4pPr>
            <a:lvl5pPr marL="2057400" indent="-228600" defTabSz="820738" eaLnBrk="0" hangingPunct="0">
              <a:defRPr b="1">
                <a:solidFill>
                  <a:srgbClr val="FF0000"/>
                </a:solidFill>
                <a:latin typeface="Arial" panose="020B0604020202020204" pitchFamily="34" charset="0"/>
                <a:cs typeface="Arial" panose="020B0604020202020204" pitchFamily="34" charset="0"/>
              </a:defRPr>
            </a:lvl5pPr>
            <a:lvl6pPr marL="25146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spcAft>
                <a:spcPct val="15000"/>
              </a:spcAft>
            </a:pPr>
            <a:r>
              <a:rPr lang="en-US" altLang="en-US" sz="4800" b="0" dirty="0">
                <a:solidFill>
                  <a:srgbClr val="00549C"/>
                </a:solidFill>
                <a:latin typeface="Arial Black" panose="020B0A04020102020204" pitchFamily="34" charset="0"/>
              </a:rPr>
              <a:t>Thank You</a:t>
            </a:r>
          </a:p>
        </p:txBody>
      </p:sp>
      <p:sp>
        <p:nvSpPr>
          <p:cNvPr id="41989" name="Text Box 4"/>
          <p:cNvSpPr txBox="1">
            <a:spLocks noChangeArrowheads="1"/>
          </p:cNvSpPr>
          <p:nvPr/>
        </p:nvSpPr>
        <p:spPr bwMode="auto">
          <a:xfrm>
            <a:off x="5915025" y="4558996"/>
            <a:ext cx="1411288"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20738" eaLnBrk="0" hangingPunct="0">
              <a:defRPr b="1">
                <a:solidFill>
                  <a:srgbClr val="FF0000"/>
                </a:solidFill>
                <a:latin typeface="Arial" panose="020B0604020202020204" pitchFamily="34" charset="0"/>
                <a:cs typeface="Arial" panose="020B0604020202020204" pitchFamily="34" charset="0"/>
              </a:defRPr>
            </a:lvl1pPr>
            <a:lvl2pPr marL="742950" indent="-285750" defTabSz="820738" eaLnBrk="0" hangingPunct="0">
              <a:defRPr b="1">
                <a:solidFill>
                  <a:srgbClr val="FF0000"/>
                </a:solidFill>
                <a:latin typeface="Arial" panose="020B0604020202020204" pitchFamily="34" charset="0"/>
                <a:cs typeface="Arial" panose="020B0604020202020204" pitchFamily="34" charset="0"/>
              </a:defRPr>
            </a:lvl2pPr>
            <a:lvl3pPr marL="1143000" indent="-228600" defTabSz="820738" eaLnBrk="0" hangingPunct="0">
              <a:defRPr b="1">
                <a:solidFill>
                  <a:srgbClr val="FF0000"/>
                </a:solidFill>
                <a:latin typeface="Arial" panose="020B0604020202020204" pitchFamily="34" charset="0"/>
                <a:cs typeface="Arial" panose="020B0604020202020204" pitchFamily="34" charset="0"/>
              </a:defRPr>
            </a:lvl3pPr>
            <a:lvl4pPr marL="1600200" indent="-228600" defTabSz="820738" eaLnBrk="0" hangingPunct="0">
              <a:defRPr b="1">
                <a:solidFill>
                  <a:srgbClr val="FF0000"/>
                </a:solidFill>
                <a:latin typeface="Arial" panose="020B0604020202020204" pitchFamily="34" charset="0"/>
                <a:cs typeface="Arial" panose="020B0604020202020204" pitchFamily="34" charset="0"/>
              </a:defRPr>
            </a:lvl4pPr>
            <a:lvl5pPr marL="2057400" indent="-228600" defTabSz="820738" eaLnBrk="0" hangingPunct="0">
              <a:defRPr b="1">
                <a:solidFill>
                  <a:srgbClr val="FF0000"/>
                </a:solidFill>
                <a:latin typeface="Arial" panose="020B0604020202020204" pitchFamily="34" charset="0"/>
                <a:cs typeface="Arial" panose="020B0604020202020204" pitchFamily="34" charset="0"/>
              </a:defRPr>
            </a:lvl5pPr>
            <a:lvl6pPr marL="25146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spcAft>
                <a:spcPct val="15000"/>
              </a:spcAft>
            </a:pPr>
            <a:r>
              <a:rPr lang="en-US" altLang="en-US" sz="3600" b="0" dirty="0">
                <a:solidFill>
                  <a:srgbClr val="400097"/>
                </a:solidFill>
                <a:latin typeface="Rockwell" panose="02060603020205020403" pitchFamily="18" charset="0"/>
              </a:rPr>
              <a:t>Merci</a:t>
            </a:r>
          </a:p>
        </p:txBody>
      </p:sp>
      <p:sp>
        <p:nvSpPr>
          <p:cNvPr id="41990" name="Text Box 5"/>
          <p:cNvSpPr txBox="1">
            <a:spLocks noChangeArrowheads="1"/>
          </p:cNvSpPr>
          <p:nvPr/>
        </p:nvSpPr>
        <p:spPr bwMode="auto">
          <a:xfrm>
            <a:off x="400050" y="3981450"/>
            <a:ext cx="1519237"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20738" eaLnBrk="0" hangingPunct="0">
              <a:defRPr b="1">
                <a:solidFill>
                  <a:srgbClr val="FF0000"/>
                </a:solidFill>
                <a:latin typeface="Arial" panose="020B0604020202020204" pitchFamily="34" charset="0"/>
                <a:cs typeface="Arial" panose="020B0604020202020204" pitchFamily="34" charset="0"/>
              </a:defRPr>
            </a:lvl1pPr>
            <a:lvl2pPr marL="742950" indent="-285750" defTabSz="820738" eaLnBrk="0" hangingPunct="0">
              <a:defRPr b="1">
                <a:solidFill>
                  <a:srgbClr val="FF0000"/>
                </a:solidFill>
                <a:latin typeface="Arial" panose="020B0604020202020204" pitchFamily="34" charset="0"/>
                <a:cs typeface="Arial" panose="020B0604020202020204" pitchFamily="34" charset="0"/>
              </a:defRPr>
            </a:lvl2pPr>
            <a:lvl3pPr marL="1143000" indent="-228600" defTabSz="820738" eaLnBrk="0" hangingPunct="0">
              <a:defRPr b="1">
                <a:solidFill>
                  <a:srgbClr val="FF0000"/>
                </a:solidFill>
                <a:latin typeface="Arial" panose="020B0604020202020204" pitchFamily="34" charset="0"/>
                <a:cs typeface="Arial" panose="020B0604020202020204" pitchFamily="34" charset="0"/>
              </a:defRPr>
            </a:lvl3pPr>
            <a:lvl4pPr marL="1600200" indent="-228600" defTabSz="820738" eaLnBrk="0" hangingPunct="0">
              <a:defRPr b="1">
                <a:solidFill>
                  <a:srgbClr val="FF0000"/>
                </a:solidFill>
                <a:latin typeface="Arial" panose="020B0604020202020204" pitchFamily="34" charset="0"/>
                <a:cs typeface="Arial" panose="020B0604020202020204" pitchFamily="34" charset="0"/>
              </a:defRPr>
            </a:lvl4pPr>
            <a:lvl5pPr marL="2057400" indent="-228600" defTabSz="820738" eaLnBrk="0" hangingPunct="0">
              <a:defRPr b="1">
                <a:solidFill>
                  <a:srgbClr val="FF0000"/>
                </a:solidFill>
                <a:latin typeface="Arial" panose="020B0604020202020204" pitchFamily="34" charset="0"/>
                <a:cs typeface="Arial" panose="020B0604020202020204" pitchFamily="34" charset="0"/>
              </a:defRPr>
            </a:lvl5pPr>
            <a:lvl6pPr marL="25146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spcAft>
                <a:spcPct val="15000"/>
              </a:spcAft>
            </a:pPr>
            <a:r>
              <a:rPr lang="en-US" altLang="en-US" sz="3200" b="0" dirty="0">
                <a:solidFill>
                  <a:srgbClr val="0000A0"/>
                </a:solidFill>
                <a:latin typeface="Verdana" panose="020B0604030504040204" pitchFamily="34" charset="0"/>
              </a:rPr>
              <a:t>Grazie</a:t>
            </a:r>
          </a:p>
        </p:txBody>
      </p:sp>
      <p:sp>
        <p:nvSpPr>
          <p:cNvPr id="41991" name="Text Box 6"/>
          <p:cNvSpPr txBox="1">
            <a:spLocks noChangeArrowheads="1"/>
          </p:cNvSpPr>
          <p:nvPr/>
        </p:nvSpPr>
        <p:spPr bwMode="auto">
          <a:xfrm>
            <a:off x="5068888" y="1449388"/>
            <a:ext cx="2257425"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20738" eaLnBrk="0" hangingPunct="0">
              <a:defRPr b="1">
                <a:solidFill>
                  <a:srgbClr val="FF0000"/>
                </a:solidFill>
                <a:latin typeface="Arial" panose="020B0604020202020204" pitchFamily="34" charset="0"/>
                <a:cs typeface="Arial" panose="020B0604020202020204" pitchFamily="34" charset="0"/>
              </a:defRPr>
            </a:lvl1pPr>
            <a:lvl2pPr marL="742950" indent="-285750" defTabSz="820738" eaLnBrk="0" hangingPunct="0">
              <a:defRPr b="1">
                <a:solidFill>
                  <a:srgbClr val="FF0000"/>
                </a:solidFill>
                <a:latin typeface="Arial" panose="020B0604020202020204" pitchFamily="34" charset="0"/>
                <a:cs typeface="Arial" panose="020B0604020202020204" pitchFamily="34" charset="0"/>
              </a:defRPr>
            </a:lvl2pPr>
            <a:lvl3pPr marL="1143000" indent="-228600" defTabSz="820738" eaLnBrk="0" hangingPunct="0">
              <a:defRPr b="1">
                <a:solidFill>
                  <a:srgbClr val="FF0000"/>
                </a:solidFill>
                <a:latin typeface="Arial" panose="020B0604020202020204" pitchFamily="34" charset="0"/>
                <a:cs typeface="Arial" panose="020B0604020202020204" pitchFamily="34" charset="0"/>
              </a:defRPr>
            </a:lvl3pPr>
            <a:lvl4pPr marL="1600200" indent="-228600" defTabSz="820738" eaLnBrk="0" hangingPunct="0">
              <a:defRPr b="1">
                <a:solidFill>
                  <a:srgbClr val="FF0000"/>
                </a:solidFill>
                <a:latin typeface="Arial" panose="020B0604020202020204" pitchFamily="34" charset="0"/>
                <a:cs typeface="Arial" panose="020B0604020202020204" pitchFamily="34" charset="0"/>
              </a:defRPr>
            </a:lvl4pPr>
            <a:lvl5pPr marL="2057400" indent="-228600" defTabSz="820738" eaLnBrk="0" hangingPunct="0">
              <a:defRPr b="1">
                <a:solidFill>
                  <a:srgbClr val="FF0000"/>
                </a:solidFill>
                <a:latin typeface="Arial" panose="020B0604020202020204" pitchFamily="34" charset="0"/>
                <a:cs typeface="Arial" panose="020B0604020202020204" pitchFamily="34" charset="0"/>
              </a:defRPr>
            </a:lvl5pPr>
            <a:lvl6pPr marL="25146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spcAft>
                <a:spcPct val="15000"/>
              </a:spcAft>
            </a:pPr>
            <a:r>
              <a:rPr lang="en-US" altLang="en-US" sz="4600" b="0" dirty="0">
                <a:solidFill>
                  <a:srgbClr val="800044"/>
                </a:solidFill>
                <a:latin typeface="Garamond" panose="02020404030301010803" pitchFamily="18" charset="0"/>
              </a:rPr>
              <a:t>Gracias</a:t>
            </a:r>
          </a:p>
        </p:txBody>
      </p:sp>
      <p:sp>
        <p:nvSpPr>
          <p:cNvPr id="41992" name="Text Box 7"/>
          <p:cNvSpPr txBox="1">
            <a:spLocks noChangeArrowheads="1"/>
          </p:cNvSpPr>
          <p:nvPr/>
        </p:nvSpPr>
        <p:spPr bwMode="auto">
          <a:xfrm>
            <a:off x="4872037" y="129424"/>
            <a:ext cx="2078038"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20738" eaLnBrk="0" hangingPunct="0">
              <a:defRPr b="1">
                <a:solidFill>
                  <a:srgbClr val="FF0000"/>
                </a:solidFill>
                <a:latin typeface="Arial" panose="020B0604020202020204" pitchFamily="34" charset="0"/>
                <a:cs typeface="Arial" panose="020B0604020202020204" pitchFamily="34" charset="0"/>
              </a:defRPr>
            </a:lvl1pPr>
            <a:lvl2pPr marL="742950" indent="-285750" defTabSz="820738" eaLnBrk="0" hangingPunct="0">
              <a:defRPr b="1">
                <a:solidFill>
                  <a:srgbClr val="FF0000"/>
                </a:solidFill>
                <a:latin typeface="Arial" panose="020B0604020202020204" pitchFamily="34" charset="0"/>
                <a:cs typeface="Arial" panose="020B0604020202020204" pitchFamily="34" charset="0"/>
              </a:defRPr>
            </a:lvl2pPr>
            <a:lvl3pPr marL="1143000" indent="-228600" defTabSz="820738" eaLnBrk="0" hangingPunct="0">
              <a:defRPr b="1">
                <a:solidFill>
                  <a:srgbClr val="FF0000"/>
                </a:solidFill>
                <a:latin typeface="Arial" panose="020B0604020202020204" pitchFamily="34" charset="0"/>
                <a:cs typeface="Arial" panose="020B0604020202020204" pitchFamily="34" charset="0"/>
              </a:defRPr>
            </a:lvl3pPr>
            <a:lvl4pPr marL="1600200" indent="-228600" defTabSz="820738" eaLnBrk="0" hangingPunct="0">
              <a:defRPr b="1">
                <a:solidFill>
                  <a:srgbClr val="FF0000"/>
                </a:solidFill>
                <a:latin typeface="Arial" panose="020B0604020202020204" pitchFamily="34" charset="0"/>
                <a:cs typeface="Arial" panose="020B0604020202020204" pitchFamily="34" charset="0"/>
              </a:defRPr>
            </a:lvl4pPr>
            <a:lvl5pPr marL="2057400" indent="-228600" defTabSz="820738" eaLnBrk="0" hangingPunct="0">
              <a:defRPr b="1">
                <a:solidFill>
                  <a:srgbClr val="FF0000"/>
                </a:solidFill>
                <a:latin typeface="Arial" panose="020B0604020202020204" pitchFamily="34" charset="0"/>
                <a:cs typeface="Arial" panose="020B0604020202020204" pitchFamily="34" charset="0"/>
              </a:defRPr>
            </a:lvl5pPr>
            <a:lvl6pPr marL="25146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spcAft>
                <a:spcPct val="15000"/>
              </a:spcAft>
            </a:pPr>
            <a:r>
              <a:rPr lang="en-US" altLang="en-US" sz="3600" b="0" dirty="0">
                <a:solidFill>
                  <a:srgbClr val="004C6D"/>
                </a:solidFill>
                <a:latin typeface="Comic Sans MS" panose="030F0702030302020204" pitchFamily="66" charset="0"/>
              </a:rPr>
              <a:t>Obrigado</a:t>
            </a:r>
          </a:p>
        </p:txBody>
      </p:sp>
      <p:sp>
        <p:nvSpPr>
          <p:cNvPr id="41993" name="Text Box 8"/>
          <p:cNvSpPr txBox="1">
            <a:spLocks noChangeArrowheads="1"/>
          </p:cNvSpPr>
          <p:nvPr/>
        </p:nvSpPr>
        <p:spPr bwMode="auto">
          <a:xfrm>
            <a:off x="5195360" y="3787174"/>
            <a:ext cx="1881187"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20738" eaLnBrk="0" hangingPunct="0">
              <a:defRPr b="1">
                <a:solidFill>
                  <a:srgbClr val="FF0000"/>
                </a:solidFill>
                <a:latin typeface="Arial" panose="020B0604020202020204" pitchFamily="34" charset="0"/>
                <a:cs typeface="Arial" panose="020B0604020202020204" pitchFamily="34" charset="0"/>
              </a:defRPr>
            </a:lvl1pPr>
            <a:lvl2pPr marL="742950" indent="-285750" defTabSz="820738" eaLnBrk="0" hangingPunct="0">
              <a:defRPr b="1">
                <a:solidFill>
                  <a:srgbClr val="FF0000"/>
                </a:solidFill>
                <a:latin typeface="Arial" panose="020B0604020202020204" pitchFamily="34" charset="0"/>
                <a:cs typeface="Arial" panose="020B0604020202020204" pitchFamily="34" charset="0"/>
              </a:defRPr>
            </a:lvl2pPr>
            <a:lvl3pPr marL="1143000" indent="-228600" defTabSz="820738" eaLnBrk="0" hangingPunct="0">
              <a:defRPr b="1">
                <a:solidFill>
                  <a:srgbClr val="FF0000"/>
                </a:solidFill>
                <a:latin typeface="Arial" panose="020B0604020202020204" pitchFamily="34" charset="0"/>
                <a:cs typeface="Arial" panose="020B0604020202020204" pitchFamily="34" charset="0"/>
              </a:defRPr>
            </a:lvl3pPr>
            <a:lvl4pPr marL="1600200" indent="-228600" defTabSz="820738" eaLnBrk="0" hangingPunct="0">
              <a:defRPr b="1">
                <a:solidFill>
                  <a:srgbClr val="FF0000"/>
                </a:solidFill>
                <a:latin typeface="Arial" panose="020B0604020202020204" pitchFamily="34" charset="0"/>
                <a:cs typeface="Arial" panose="020B0604020202020204" pitchFamily="34" charset="0"/>
              </a:defRPr>
            </a:lvl4pPr>
            <a:lvl5pPr marL="2057400" indent="-228600" defTabSz="820738" eaLnBrk="0" hangingPunct="0">
              <a:defRPr b="1">
                <a:solidFill>
                  <a:srgbClr val="FF0000"/>
                </a:solidFill>
                <a:latin typeface="Arial" panose="020B0604020202020204" pitchFamily="34" charset="0"/>
                <a:cs typeface="Arial" panose="020B0604020202020204" pitchFamily="34" charset="0"/>
              </a:defRPr>
            </a:lvl5pPr>
            <a:lvl6pPr marL="25146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defTabSz="820738"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spcAft>
                <a:spcPct val="15000"/>
              </a:spcAft>
            </a:pPr>
            <a:r>
              <a:rPr lang="en-US" altLang="en-US" sz="4000" b="0" dirty="0" err="1">
                <a:solidFill>
                  <a:srgbClr val="005100"/>
                </a:solidFill>
                <a:latin typeface="Nimrod" pitchFamily="18" charset="0"/>
              </a:rPr>
              <a:t>Danke</a:t>
            </a:r>
            <a:endParaRPr lang="en-US" altLang="en-US" sz="4000" b="0" dirty="0">
              <a:solidFill>
                <a:srgbClr val="005100"/>
              </a:solidFill>
              <a:latin typeface="Nimrod" pitchFamily="18" charset="0"/>
            </a:endParaRPr>
          </a:p>
        </p:txBody>
      </p:sp>
      <p:pic>
        <p:nvPicPr>
          <p:cNvPr id="41994"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050" y="1873250"/>
            <a:ext cx="2482850"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5"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738" y="6135251"/>
            <a:ext cx="4127500"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3"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41475" y="2867715"/>
            <a:ext cx="130651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7" name="Picture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86263" y="5166700"/>
            <a:ext cx="1963737" cy="98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8" name="Picture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47231" y="1586992"/>
            <a:ext cx="1668462"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09" name="Picture 24"/>
          <p:cNvPicPr>
            <a:picLocks noChangeAspect="1" noChangeArrowheads="1"/>
          </p:cNvPicPr>
          <p:nvPr/>
        </p:nvPicPr>
        <p:blipFill>
          <a:blip r:embed="rId11">
            <a:extLst>
              <a:ext uri="{28A0092B-C50C-407E-A947-70E740481C1C}">
                <a14:useLocalDpi xmlns:a14="http://schemas.microsoft.com/office/drawing/2010/main" val="0"/>
              </a:ext>
            </a:extLst>
          </a:blip>
          <a:srcRect b="35495"/>
          <a:stretch>
            <a:fillRect/>
          </a:stretch>
        </p:blipFill>
        <p:spPr bwMode="auto">
          <a:xfrm>
            <a:off x="400050" y="307399"/>
            <a:ext cx="262096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1" name="Picture 26"/>
          <p:cNvPicPr>
            <a:picLocks noChangeAspect="1" noChangeArrowheads="1"/>
          </p:cNvPicPr>
          <p:nvPr/>
        </p:nvPicPr>
        <p:blipFill>
          <a:blip r:embed="rId12">
            <a:extLst>
              <a:ext uri="{28A0092B-C50C-407E-A947-70E740481C1C}">
                <a14:useLocalDpi xmlns:a14="http://schemas.microsoft.com/office/drawing/2010/main" val="0"/>
              </a:ext>
            </a:extLst>
          </a:blip>
          <a:srcRect b="26520"/>
          <a:stretch>
            <a:fillRect/>
          </a:stretch>
        </p:blipFill>
        <p:spPr bwMode="auto">
          <a:xfrm>
            <a:off x="1253948" y="5222881"/>
            <a:ext cx="2168525"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13" name="Picture 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72341" y="589799"/>
            <a:ext cx="2018242"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title"/>
          </p:nvPr>
        </p:nvSpPr>
        <p:spPr>
          <a:xfrm>
            <a:off x="236667" y="407988"/>
            <a:ext cx="8061195" cy="396875"/>
          </a:xfrm>
          <a:extLst>
            <a:ext uri="{91240B29-F687-4F45-9708-019B960494DF}">
              <a14:hiddenLine xmlns:a14="http://schemas.microsoft.com/office/drawing/2010/main" w="9525">
                <a:solidFill>
                  <a:schemeClr val="hlink"/>
                </a:solidFill>
                <a:miter lim="800000"/>
                <a:headEnd/>
                <a:tailEnd/>
              </a14:hiddenLine>
            </a:ext>
          </a:extLst>
        </p:spPr>
        <p:txBody>
          <a:bodyPr lIns="0" tIns="0" rIns="0" bIns="0">
            <a:normAutofit fontScale="90000"/>
          </a:bodyPr>
          <a:lstStyle/>
          <a:p>
            <a:pPr eaLnBrk="1" fontAlgn="auto" hangingPunct="1">
              <a:spcAft>
                <a:spcPts val="0"/>
              </a:spcAft>
              <a:defRPr/>
            </a:pPr>
            <a:r>
              <a:rPr lang="en-US" dirty="0" smtClean="0"/>
              <a:t>Overview SOA</a:t>
            </a:r>
            <a:endParaRPr lang="en-US" dirty="0"/>
          </a:p>
        </p:txBody>
      </p:sp>
      <p:sp>
        <p:nvSpPr>
          <p:cNvPr id="10243" name="Slide Number Placeholder 2"/>
          <p:cNvSpPr>
            <a:spLocks noGrp="1"/>
          </p:cNvSpPr>
          <p:nvPr>
            <p:ph type="sldNum" sz="quarter" idx="12"/>
          </p:nvPr>
        </p:nvSpPr>
        <p:spPr bwMode="auto">
          <a:noFill/>
          <a:ln>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6F7A3176-D5E4-4513-8E8B-039FC6A830A5}" type="slidenum">
              <a:rPr lang="en-US" altLang="en-US">
                <a:solidFill>
                  <a:srgbClr val="FFFFFF"/>
                </a:solidFill>
              </a:rPr>
              <a:pPr eaLnBrk="1" hangingPunct="1"/>
              <a:t>4</a:t>
            </a:fld>
            <a:endParaRPr lang="en-US" altLang="en-US">
              <a:solidFill>
                <a:srgbClr val="FFFFFF"/>
              </a:solidFill>
            </a:endParaRPr>
          </a:p>
        </p:txBody>
      </p:sp>
      <p:sp>
        <p:nvSpPr>
          <p:cNvPr id="10246" name="Rectangle 1"/>
          <p:cNvSpPr>
            <a:spLocks noChangeArrowheads="1"/>
          </p:cNvSpPr>
          <p:nvPr/>
        </p:nvSpPr>
        <p:spPr bwMode="auto">
          <a:xfrm>
            <a:off x="580911" y="6596062"/>
            <a:ext cx="4572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r>
              <a:rPr lang="en-US" altLang="en-US" sz="1100" dirty="0">
                <a:solidFill>
                  <a:srgbClr val="002060"/>
                </a:solidFill>
              </a:rPr>
              <a:t>http://en.wikipedia.org/wiki/Service-oriented_architecture</a:t>
            </a:r>
          </a:p>
        </p:txBody>
      </p:sp>
      <p:pic>
        <p:nvPicPr>
          <p:cNvPr id="3" name="Picture 2"/>
          <p:cNvPicPr>
            <a:picLocks noChangeAspect="1"/>
          </p:cNvPicPr>
          <p:nvPr/>
        </p:nvPicPr>
        <p:blipFill>
          <a:blip r:embed="rId2"/>
          <a:stretch>
            <a:fillRect/>
          </a:stretch>
        </p:blipFill>
        <p:spPr>
          <a:xfrm>
            <a:off x="68263" y="2108499"/>
            <a:ext cx="7471041" cy="227437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75351" y="2326724"/>
            <a:ext cx="2724150" cy="338554"/>
          </a:xfrm>
          <a:prstGeom prst="rect">
            <a:avLst/>
          </a:prstGeom>
        </p:spPr>
        <p:txBody>
          <a:bodyPr wrap="square">
            <a:spAutoFit/>
          </a:bodyPr>
          <a:lstStyle/>
          <a:p>
            <a:pPr marL="285750" indent="-285750" algn="l">
              <a:buFont typeface="Arial" pitchFamily="34" charset="0"/>
              <a:buChar char="•"/>
              <a:defRPr/>
            </a:pPr>
            <a:r>
              <a:rPr lang="en-US" sz="1600" dirty="0" smtClean="0">
                <a:solidFill>
                  <a:schemeClr val="tx2">
                    <a:lumMod val="75000"/>
                  </a:schemeClr>
                </a:solidFill>
                <a:latin typeface="Verdana" pitchFamily="34" charset="0"/>
                <a:ea typeface="Verdana" pitchFamily="34" charset="0"/>
                <a:cs typeface="Verdana" pitchFamily="34" charset="0"/>
              </a:rPr>
              <a:t>CIO – “Journey”</a:t>
            </a:r>
            <a:endParaRPr lang="en-US" sz="1100" i="1" dirty="0">
              <a:solidFill>
                <a:schemeClr val="tx2">
                  <a:lumMod val="75000"/>
                </a:schemeClr>
              </a:solidFill>
              <a:latin typeface="Verdana" pitchFamily="34" charset="0"/>
              <a:ea typeface="Verdana" pitchFamily="34" charset="0"/>
              <a:cs typeface="Verdana" pitchFamily="34" charset="0"/>
            </a:endParaRPr>
          </a:p>
        </p:txBody>
      </p:sp>
      <p:sp>
        <p:nvSpPr>
          <p:cNvPr id="7" name="Rectangle 6"/>
          <p:cNvSpPr/>
          <p:nvPr/>
        </p:nvSpPr>
        <p:spPr>
          <a:xfrm>
            <a:off x="3575351" y="2636199"/>
            <a:ext cx="4834449" cy="338554"/>
          </a:xfrm>
          <a:prstGeom prst="rect">
            <a:avLst/>
          </a:prstGeom>
        </p:spPr>
        <p:txBody>
          <a:bodyPr wrap="square">
            <a:spAutoFit/>
          </a:bodyPr>
          <a:lstStyle/>
          <a:p>
            <a:pPr marL="285750" indent="-285750" algn="l">
              <a:buFont typeface="Arial" pitchFamily="34" charset="0"/>
              <a:buChar char="•"/>
              <a:defRPr/>
            </a:pPr>
            <a:r>
              <a:rPr lang="en-US" sz="1600" dirty="0" smtClean="0">
                <a:solidFill>
                  <a:schemeClr val="tx2">
                    <a:lumMod val="75000"/>
                  </a:schemeClr>
                </a:solidFill>
                <a:latin typeface="Verdana" pitchFamily="34" charset="0"/>
                <a:ea typeface="Verdana" pitchFamily="34" charset="0"/>
                <a:cs typeface="Verdana" pitchFamily="34" charset="0"/>
              </a:rPr>
              <a:t>Product Owner – “Services”</a:t>
            </a:r>
            <a:endParaRPr lang="en-US" sz="1100" i="1" dirty="0">
              <a:solidFill>
                <a:schemeClr val="tx2">
                  <a:lumMod val="75000"/>
                </a:schemeClr>
              </a:solidFill>
              <a:latin typeface="Verdana" pitchFamily="34" charset="0"/>
              <a:ea typeface="Verdana" pitchFamily="34" charset="0"/>
              <a:cs typeface="Verdana" pitchFamily="34" charset="0"/>
            </a:endParaRPr>
          </a:p>
        </p:txBody>
      </p:sp>
      <p:sp>
        <p:nvSpPr>
          <p:cNvPr id="8" name="Rectangle 7"/>
          <p:cNvSpPr/>
          <p:nvPr/>
        </p:nvSpPr>
        <p:spPr>
          <a:xfrm>
            <a:off x="3592262" y="2934312"/>
            <a:ext cx="3717925" cy="338138"/>
          </a:xfrm>
          <a:prstGeom prst="rect">
            <a:avLst/>
          </a:prstGeom>
        </p:spPr>
        <p:txBody>
          <a:bodyPr>
            <a:spAutoFit/>
          </a:bodyPr>
          <a:lstStyle/>
          <a:p>
            <a:pPr marL="285750" indent="-285750" algn="l">
              <a:buFont typeface="Arial" pitchFamily="34" charset="0"/>
              <a:buChar char="•"/>
              <a:defRPr/>
            </a:pPr>
            <a:r>
              <a:rPr lang="en-US" sz="1600" dirty="0" smtClean="0">
                <a:solidFill>
                  <a:schemeClr val="tx2">
                    <a:lumMod val="75000"/>
                  </a:schemeClr>
                </a:solidFill>
                <a:latin typeface="Verdana" pitchFamily="34" charset="0"/>
                <a:ea typeface="Verdana" pitchFamily="34" charset="0"/>
                <a:cs typeface="Verdana" pitchFamily="34" charset="0"/>
              </a:rPr>
              <a:t>EA - Application </a:t>
            </a:r>
            <a:r>
              <a:rPr lang="en-US" sz="1600" dirty="0">
                <a:solidFill>
                  <a:schemeClr val="tx2">
                    <a:lumMod val="75000"/>
                  </a:schemeClr>
                </a:solidFill>
                <a:latin typeface="Verdana" pitchFamily="34" charset="0"/>
                <a:ea typeface="Verdana" pitchFamily="34" charset="0"/>
                <a:cs typeface="Verdana" pitchFamily="34" charset="0"/>
              </a:rPr>
              <a:t>Integration</a:t>
            </a:r>
            <a:endParaRPr lang="en-US" sz="1100" i="1" dirty="0">
              <a:solidFill>
                <a:schemeClr val="tx2">
                  <a:lumMod val="75000"/>
                </a:schemeClr>
              </a:solidFill>
              <a:latin typeface="Verdana" pitchFamily="34" charset="0"/>
              <a:ea typeface="Verdana" pitchFamily="34" charset="0"/>
              <a:cs typeface="Verdana" pitchFamily="34" charset="0"/>
            </a:endParaRPr>
          </a:p>
        </p:txBody>
      </p:sp>
      <p:sp>
        <p:nvSpPr>
          <p:cNvPr id="9" name="Rectangle 8"/>
          <p:cNvSpPr/>
          <p:nvPr/>
        </p:nvSpPr>
        <p:spPr>
          <a:xfrm>
            <a:off x="3592262" y="3254677"/>
            <a:ext cx="4800628" cy="338554"/>
          </a:xfrm>
          <a:prstGeom prst="rect">
            <a:avLst/>
          </a:prstGeom>
        </p:spPr>
        <p:txBody>
          <a:bodyPr wrap="square">
            <a:spAutoFit/>
          </a:bodyPr>
          <a:lstStyle/>
          <a:p>
            <a:pPr marL="285750" indent="-285750" algn="l">
              <a:buFont typeface="Arial" pitchFamily="34" charset="0"/>
              <a:buChar char="•"/>
              <a:defRPr/>
            </a:pPr>
            <a:r>
              <a:rPr lang="en-US" sz="1600" dirty="0" smtClean="0">
                <a:solidFill>
                  <a:schemeClr val="tx2">
                    <a:lumMod val="75000"/>
                  </a:schemeClr>
                </a:solidFill>
                <a:latin typeface="Verdana" pitchFamily="34" charset="0"/>
                <a:ea typeface="Verdana" pitchFamily="34" charset="0"/>
                <a:cs typeface="Verdana" pitchFamily="34" charset="0"/>
              </a:rPr>
              <a:t>Dev Manager - Highly </a:t>
            </a:r>
            <a:r>
              <a:rPr lang="en-US" sz="1600" dirty="0">
                <a:solidFill>
                  <a:schemeClr val="tx2">
                    <a:lumMod val="75000"/>
                  </a:schemeClr>
                </a:solidFill>
                <a:latin typeface="Verdana" pitchFamily="34" charset="0"/>
                <a:ea typeface="Verdana" pitchFamily="34" charset="0"/>
                <a:cs typeface="Verdana" pitchFamily="34" charset="0"/>
              </a:rPr>
              <a:t>Configurable</a:t>
            </a:r>
            <a:endParaRPr lang="en-US" sz="1100" i="1" dirty="0">
              <a:solidFill>
                <a:schemeClr val="tx2">
                  <a:lumMod val="75000"/>
                </a:schemeClr>
              </a:solidFill>
              <a:latin typeface="Verdana" pitchFamily="34" charset="0"/>
              <a:ea typeface="Verdana" pitchFamily="34" charset="0"/>
              <a:cs typeface="Verdana" pitchFamily="34" charset="0"/>
            </a:endParaRPr>
          </a:p>
        </p:txBody>
      </p:sp>
      <p:sp>
        <p:nvSpPr>
          <p:cNvPr id="10" name="Rectangle 9"/>
          <p:cNvSpPr/>
          <p:nvPr/>
        </p:nvSpPr>
        <p:spPr>
          <a:xfrm>
            <a:off x="3592262" y="3581717"/>
            <a:ext cx="3868849" cy="338554"/>
          </a:xfrm>
          <a:prstGeom prst="rect">
            <a:avLst/>
          </a:prstGeom>
        </p:spPr>
        <p:txBody>
          <a:bodyPr wrap="square">
            <a:spAutoFit/>
          </a:bodyPr>
          <a:lstStyle/>
          <a:p>
            <a:pPr marL="285750" indent="-285750" algn="l">
              <a:buFont typeface="Arial" pitchFamily="34" charset="0"/>
              <a:buChar char="•"/>
              <a:defRPr/>
            </a:pPr>
            <a:r>
              <a:rPr lang="en-US" sz="1600" dirty="0" smtClean="0">
                <a:solidFill>
                  <a:schemeClr val="tx2">
                    <a:lumMod val="75000"/>
                  </a:schemeClr>
                </a:solidFill>
                <a:latin typeface="Verdana" pitchFamily="34" charset="0"/>
                <a:ea typeface="Verdana" pitchFamily="34" charset="0"/>
                <a:cs typeface="Verdana" pitchFamily="34" charset="0"/>
              </a:rPr>
              <a:t>App Arch - Loosely </a:t>
            </a:r>
            <a:r>
              <a:rPr lang="en-US" sz="1600" dirty="0">
                <a:solidFill>
                  <a:schemeClr val="tx2">
                    <a:lumMod val="75000"/>
                  </a:schemeClr>
                </a:solidFill>
                <a:latin typeface="Verdana" pitchFamily="34" charset="0"/>
                <a:ea typeface="Verdana" pitchFamily="34" charset="0"/>
                <a:cs typeface="Verdana" pitchFamily="34" charset="0"/>
              </a:rPr>
              <a:t>Coupled</a:t>
            </a:r>
            <a:endParaRPr lang="en-US" sz="1100" i="1" dirty="0">
              <a:solidFill>
                <a:schemeClr val="tx2">
                  <a:lumMod val="75000"/>
                </a:schemeClr>
              </a:solidFill>
              <a:latin typeface="Verdana" pitchFamily="34" charset="0"/>
              <a:ea typeface="Verdana" pitchFamily="34" charset="0"/>
              <a:cs typeface="Verdana" pitchFamily="34" charset="0"/>
            </a:endParaRPr>
          </a:p>
        </p:txBody>
      </p:sp>
      <p:sp>
        <p:nvSpPr>
          <p:cNvPr id="11" name="Rectangle 10"/>
          <p:cNvSpPr/>
          <p:nvPr/>
        </p:nvSpPr>
        <p:spPr>
          <a:xfrm>
            <a:off x="3592262" y="3924757"/>
            <a:ext cx="4454458" cy="338554"/>
          </a:xfrm>
          <a:prstGeom prst="rect">
            <a:avLst/>
          </a:prstGeom>
        </p:spPr>
        <p:txBody>
          <a:bodyPr wrap="square">
            <a:spAutoFit/>
          </a:bodyPr>
          <a:lstStyle/>
          <a:p>
            <a:pPr marL="285750" indent="-285750" algn="l">
              <a:buFont typeface="Arial" pitchFamily="34" charset="0"/>
              <a:buChar char="•"/>
              <a:defRPr/>
            </a:pPr>
            <a:r>
              <a:rPr lang="en-US" sz="1600" dirty="0" smtClean="0">
                <a:solidFill>
                  <a:schemeClr val="tx2">
                    <a:lumMod val="75000"/>
                  </a:schemeClr>
                </a:solidFill>
                <a:latin typeface="Verdana" pitchFamily="34" charset="0"/>
                <a:ea typeface="Verdana" pitchFamily="34" charset="0"/>
                <a:cs typeface="Verdana" pitchFamily="34" charset="0"/>
              </a:rPr>
              <a:t>Dev - Contract Based Development</a:t>
            </a:r>
            <a:endParaRPr lang="en-US" sz="1100" i="1" dirty="0">
              <a:solidFill>
                <a:schemeClr val="tx2">
                  <a:lumMod val="75000"/>
                </a:schemeClr>
              </a:solidFill>
              <a:latin typeface="Verdana" pitchFamily="34" charset="0"/>
              <a:ea typeface="Verdana" pitchFamily="34" charset="0"/>
              <a:cs typeface="Verdana" pitchFamily="34" charset="0"/>
            </a:endParaRPr>
          </a:p>
        </p:txBody>
      </p:sp>
      <p:sp>
        <p:nvSpPr>
          <p:cNvPr id="15" name="Rectangle 2"/>
          <p:cNvSpPr>
            <a:spLocks noGrp="1" noChangeArrowheads="1"/>
          </p:cNvSpPr>
          <p:nvPr>
            <p:ph type="title"/>
          </p:nvPr>
        </p:nvSpPr>
        <p:spPr>
          <a:xfrm>
            <a:off x="226586" y="263880"/>
            <a:ext cx="8917414" cy="992187"/>
          </a:xfrm>
        </p:spPr>
        <p:txBody>
          <a:bodyPr/>
          <a:lstStyle/>
          <a:p>
            <a:pPr>
              <a:defRPr/>
            </a:pPr>
            <a:r>
              <a:rPr lang="en-US" dirty="0"/>
              <a:t>Overview SOA</a:t>
            </a:r>
          </a:p>
        </p:txBody>
      </p:sp>
      <p:pic>
        <p:nvPicPr>
          <p:cNvPr id="11278" name="Picture 14" descr="http://deliberateproductions.com/wp-content/uploads/2013/05/SOA-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2852" y="1702967"/>
            <a:ext cx="3203513" cy="320351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226586" y="1680312"/>
            <a:ext cx="3182790" cy="3213278"/>
            <a:chOff x="2292852" y="1702967"/>
            <a:chExt cx="3182790" cy="3213278"/>
          </a:xfrm>
        </p:grpSpPr>
        <p:sp>
          <p:nvSpPr>
            <p:cNvPr id="2" name="Flowchart: Connector 1"/>
            <p:cNvSpPr/>
            <p:nvPr/>
          </p:nvSpPr>
          <p:spPr>
            <a:xfrm>
              <a:off x="2292852" y="1702967"/>
              <a:ext cx="3182790" cy="3213278"/>
            </a:xfrm>
            <a:prstGeom prst="flowChartConnector">
              <a:avLst/>
            </a:prstGeom>
            <a:noFill/>
            <a:ln w="57150"/>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4" name="Straight Connector 3"/>
            <p:cNvCxnSpPr>
              <a:stCxn id="2" idx="3"/>
              <a:endCxn id="2" idx="7"/>
            </p:cNvCxnSpPr>
            <p:nvPr/>
          </p:nvCxnSpPr>
          <p:spPr>
            <a:xfrm flipV="1">
              <a:off x="2758961" y="2173541"/>
              <a:ext cx="2250572" cy="2272130"/>
            </a:xfrm>
            <a:prstGeom prst="line">
              <a:avLst/>
            </a:prstGeom>
            <a:ln w="57150"/>
            <a:effectLst>
              <a:outerShdw blurRad="50800" dist="38100" dir="2700000" algn="tl" rotWithShape="0">
                <a:prstClr val="black">
                  <a:alpha val="40000"/>
                </a:prstClr>
              </a:outerShdw>
            </a:effectLst>
          </p:spPr>
          <p:style>
            <a:lnRef idx="3">
              <a:schemeClr val="accent5"/>
            </a:lnRef>
            <a:fillRef idx="0">
              <a:schemeClr val="accent5"/>
            </a:fillRef>
            <a:effectRef idx="2">
              <a:schemeClr val="accent5"/>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94444E-6 -4.44444E-6 L -0.2309 -0.003 " pathEditMode="relative" rAng="0" ptsTypes="AA">
                                      <p:cBhvr>
                                        <p:cTn id="6" dur="1000" fill="hold"/>
                                        <p:tgtEl>
                                          <p:spTgt spid="11278"/>
                                        </p:tgtEl>
                                        <p:attrNameLst>
                                          <p:attrName>ppt_x</p:attrName>
                                          <p:attrName>ppt_y</p:attrName>
                                        </p:attrNameLst>
                                      </p:cBhvr>
                                      <p:rCtr x="-11545" y="-162"/>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499"/>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utoUpdateAnimBg="0"/>
      <p:bldP spid="8" grpId="0" autoUpdateAnimBg="0"/>
      <p:bldP spid="9" grpId="0" autoUpdateAnimBg="0"/>
      <p:bldP spid="10" grpId="0" autoUpdateAnimBg="0"/>
      <p:bldP spid="11"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Grp="1" noChangeArrowheads="1"/>
          </p:cNvSpPr>
          <p:nvPr>
            <p:ph type="title"/>
          </p:nvPr>
        </p:nvSpPr>
        <p:spPr>
          <a:xfrm>
            <a:off x="236138" y="227366"/>
            <a:ext cx="8050436" cy="396875"/>
          </a:xfrm>
          <a:extLst>
            <a:ext uri="{91240B29-F687-4F45-9708-019B960494DF}">
              <a14:hiddenLine xmlns:a14="http://schemas.microsoft.com/office/drawing/2010/main" w="9525">
                <a:solidFill>
                  <a:schemeClr val="hlink"/>
                </a:solidFill>
                <a:miter lim="800000"/>
                <a:headEnd/>
                <a:tailEnd/>
              </a14:hiddenLine>
            </a:ext>
          </a:extLst>
        </p:spPr>
        <p:txBody>
          <a:bodyPr lIns="0" tIns="0" rIns="0" bIns="0">
            <a:normAutofit fontScale="90000"/>
          </a:bodyPr>
          <a:lstStyle/>
          <a:p>
            <a:pPr>
              <a:defRPr/>
            </a:pPr>
            <a:r>
              <a:rPr lang="en-US" dirty="0"/>
              <a:t>Overview SOA</a:t>
            </a:r>
          </a:p>
        </p:txBody>
      </p:sp>
      <p:sp>
        <p:nvSpPr>
          <p:cNvPr id="9221" name="Slide Number Placeholder 2"/>
          <p:cNvSpPr>
            <a:spLocks noGrp="1"/>
          </p:cNvSpPr>
          <p:nvPr>
            <p:ph type="sldNum" sz="quarter" idx="12"/>
          </p:nvPr>
        </p:nvSpPr>
        <p:spPr bwMode="auto">
          <a:noFill/>
          <a:ln>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eaLnBrk="1" hangingPunct="1"/>
            <a:fld id="{CD6E01BC-4131-4018-991B-542B57256624}" type="slidenum">
              <a:rPr lang="en-US" altLang="en-US">
                <a:solidFill>
                  <a:srgbClr val="FFFFFF"/>
                </a:solidFill>
              </a:rPr>
              <a:pPr eaLnBrk="1" hangingPunct="1"/>
              <a:t>6</a:t>
            </a:fld>
            <a:endParaRPr lang="en-US" altLang="en-US">
              <a:solidFill>
                <a:srgbClr val="FFFFFF"/>
              </a:solidFill>
            </a:endParaRP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648" y="1489419"/>
            <a:ext cx="6570632" cy="4072799"/>
          </a:xfrm>
          <a:prstGeom prst="rect">
            <a:avLst/>
          </a:prstGeom>
          <a:noFill/>
          <a:ln>
            <a:noFill/>
          </a:ln>
          <a:effectLst/>
          <a:extLst>
            <a:ext uri="{909E8E84-426E-40dd-AFC4-6F175D3DCCD1}">
              <a14:hiddenFill xmlns:lc="http://schemas.openxmlformats.org/drawingml/2006/lockedCanvas" xmlns:a14="http://schemas.microsoft.com/office/drawing/2010/main" xmlns="">
                <a:solidFill>
                  <a:schemeClr val="accent1"/>
                </a:solidFill>
              </a14:hiddenFill>
            </a:ext>
            <a:ext uri="{91240B29-F687-4f45-9708-019B960494DF}">
              <a14:hiddenLine xmlns:lc="http://schemas.openxmlformats.org/drawingml/2006/lockedCanvas" xmlns:a14="http://schemas.microsoft.com/office/drawing/2010/main" xmlns="" w="9525">
                <a:solidFill>
                  <a:schemeClr val="tx1"/>
                </a:solidFill>
                <a:miter lim="800000"/>
                <a:headEnd/>
                <a:tailEnd/>
              </a14:hiddenLine>
            </a:ext>
            <a:ext uri="{AF507438-7753-43e0-B8FC-AC1667EBCBE1}">
              <a14:hiddenEffects xmlns:lc="http://schemas.openxmlformats.org/drawingml/2006/lockedCanva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114883064"/>
              </p:ext>
            </p:extLst>
          </p:nvPr>
        </p:nvGraphicFramePr>
        <p:xfrm>
          <a:off x="0" y="1377244"/>
          <a:ext cx="9144000" cy="1937151"/>
        </p:xfrm>
        <a:graphic>
          <a:graphicData uri="http://schemas.openxmlformats.org/drawingml/2006/table">
            <a:tbl>
              <a:tblPr firstRow="1" bandRow="1">
                <a:tableStyleId>{5940675A-B579-460E-94D1-54222C63F5DA}</a:tableStyleId>
              </a:tblPr>
              <a:tblGrid>
                <a:gridCol w="1456531"/>
                <a:gridCol w="1586675"/>
                <a:gridCol w="1783651"/>
                <a:gridCol w="2080032"/>
                <a:gridCol w="2237111"/>
              </a:tblGrid>
              <a:tr h="497862">
                <a:tc>
                  <a:txBody>
                    <a:bodyPr/>
                    <a:lstStyle/>
                    <a:p>
                      <a:pPr marL="0" marR="0" lvl="0" indent="0" algn="ctr" defTabSz="457200" rtl="0" eaLnBrk="1" fontAlgn="auto" latinLnBrk="0" hangingPunct="1">
                        <a:lnSpc>
                          <a:spcPct val="120000"/>
                        </a:lnSpc>
                        <a:spcBef>
                          <a:spcPct val="20000"/>
                        </a:spcBef>
                        <a:spcAft>
                          <a:spcPts val="0"/>
                        </a:spcAft>
                        <a:buClrTx/>
                        <a:buSzTx/>
                        <a:buFont typeface="Arial"/>
                        <a:buNone/>
                        <a:tabLst/>
                        <a:defRPr/>
                      </a:pPr>
                      <a:r>
                        <a:rPr kumimoji="0" lang="en-US" sz="1600" b="0" i="0" u="none" strike="noStrike" kern="1200" cap="none" spc="0" normalizeH="0" baseline="0" noProof="0" dirty="0" smtClean="0">
                          <a:ln>
                            <a:noFill/>
                          </a:ln>
                          <a:solidFill>
                            <a:schemeClr val="tx1">
                              <a:lumMod val="65000"/>
                              <a:lumOff val="35000"/>
                            </a:schemeClr>
                          </a:solidFill>
                          <a:effectLst/>
                          <a:uLnTx/>
                          <a:uFillTx/>
                          <a:latin typeface="Arial"/>
                          <a:cs typeface="Arial"/>
                        </a:rPr>
                        <a:t>Strategic</a:t>
                      </a:r>
                      <a:endParaRPr lang="en-US" sz="1200" dirty="0">
                        <a:solidFill>
                          <a:schemeClr val="tx1">
                            <a:lumMod val="65000"/>
                            <a:lumOff val="35000"/>
                          </a:schemeClr>
                        </a:solidFill>
                      </a:endParaRPr>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tx1">
                              <a:lumMod val="65000"/>
                              <a:lumOff val="35000"/>
                            </a:schemeClr>
                          </a:solidFill>
                          <a:effectLst/>
                          <a:uLnTx/>
                          <a:uFillTx/>
                          <a:latin typeface="Arial"/>
                          <a:cs typeface="Arial"/>
                        </a:rPr>
                        <a:t>Business Functional</a:t>
                      </a:r>
                      <a:endParaRPr lang="en-US" sz="1600" dirty="0">
                        <a:solidFill>
                          <a:schemeClr val="tx1">
                            <a:lumMod val="65000"/>
                            <a:lumOff val="3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tx1">
                              <a:lumMod val="65000"/>
                              <a:lumOff val="35000"/>
                            </a:schemeClr>
                          </a:solidFill>
                          <a:effectLst/>
                          <a:uLnTx/>
                          <a:uFillTx/>
                          <a:latin typeface="Arial"/>
                          <a:cs typeface="Arial"/>
                        </a:rPr>
                        <a:t>Architectural</a:t>
                      </a:r>
                      <a:endParaRPr lang="en-US" sz="1600" dirty="0">
                        <a:solidFill>
                          <a:schemeClr val="tx1">
                            <a:lumMod val="65000"/>
                            <a:lumOff val="3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tx1">
                              <a:lumMod val="65000"/>
                              <a:lumOff val="35000"/>
                            </a:schemeClr>
                          </a:solidFill>
                          <a:effectLst/>
                          <a:uLnTx/>
                          <a:uFillTx/>
                          <a:latin typeface="Arial"/>
                          <a:cs typeface="Arial"/>
                        </a:rPr>
                        <a:t>Operational</a:t>
                      </a:r>
                      <a:endParaRPr lang="en-US" sz="1600" dirty="0">
                        <a:solidFill>
                          <a:schemeClr val="tx1">
                            <a:lumMod val="65000"/>
                            <a:lumOff val="3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chemeClr val="tx1">
                              <a:lumMod val="65000"/>
                              <a:lumOff val="35000"/>
                            </a:schemeClr>
                          </a:solidFill>
                          <a:effectLst/>
                          <a:uLnTx/>
                          <a:uFillTx/>
                          <a:latin typeface="Arial"/>
                          <a:cs typeface="Arial"/>
                        </a:rPr>
                        <a:t>Enterprise Reach</a:t>
                      </a:r>
                      <a:endParaRPr lang="en-US" sz="1600" dirty="0">
                        <a:solidFill>
                          <a:schemeClr val="tx1">
                            <a:lumMod val="65000"/>
                            <a:lumOff val="35000"/>
                          </a:schemeClr>
                        </a:solidFill>
                      </a:endParaRPr>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297071">
                <a:tc>
                  <a:txBody>
                    <a:bodyPr/>
                    <a:lstStyle/>
                    <a:p>
                      <a:pPr marL="285750" indent="-285750">
                        <a:buFont typeface="Arial" panose="020B0604020202020204" pitchFamily="34" charset="0"/>
                        <a:buChar char="•"/>
                      </a:pPr>
                      <a:r>
                        <a:rPr lang="en-US" sz="1400" dirty="0" smtClean="0">
                          <a:solidFill>
                            <a:schemeClr val="tx1">
                              <a:lumMod val="65000"/>
                              <a:lumOff val="35000"/>
                            </a:schemeClr>
                          </a:solidFill>
                          <a:latin typeface="Arial" panose="020B0604020202020204" pitchFamily="34" charset="0"/>
                          <a:cs typeface="Arial" panose="020B0604020202020204" pitchFamily="34" charset="0"/>
                        </a:rPr>
                        <a:t>Enterprise</a:t>
                      </a:r>
                    </a:p>
                    <a:p>
                      <a:pPr marL="285750" indent="-285750">
                        <a:buFont typeface="Arial" panose="020B0604020202020204" pitchFamily="34" charset="0"/>
                        <a:buChar char="•"/>
                      </a:pPr>
                      <a:r>
                        <a:rPr lang="en-US" sz="1400" dirty="0" smtClean="0">
                          <a:solidFill>
                            <a:schemeClr val="tx1">
                              <a:lumMod val="65000"/>
                              <a:lumOff val="35000"/>
                            </a:schemeClr>
                          </a:solidFill>
                          <a:latin typeface="Arial" panose="020B0604020202020204" pitchFamily="34" charset="0"/>
                          <a:cs typeface="Arial" panose="020B0604020202020204" pitchFamily="34" charset="0"/>
                        </a:rPr>
                        <a:t>Flexibility</a:t>
                      </a:r>
                    </a:p>
                    <a:p>
                      <a:pPr marL="285750" indent="-285750">
                        <a:buFont typeface="Arial" panose="020B0604020202020204" pitchFamily="34" charset="0"/>
                        <a:buChar char="•"/>
                      </a:pPr>
                      <a:r>
                        <a:rPr lang="en-US" sz="1400" dirty="0" smtClean="0">
                          <a:solidFill>
                            <a:schemeClr val="tx1">
                              <a:lumMod val="65000"/>
                              <a:lumOff val="35000"/>
                            </a:schemeClr>
                          </a:solidFill>
                          <a:latin typeface="Arial" panose="020B0604020202020204" pitchFamily="34" charset="0"/>
                          <a:cs typeface="Arial" panose="020B0604020202020204" pitchFamily="34" charset="0"/>
                        </a:rPr>
                        <a:t>Feasibility</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en-US" sz="1400" dirty="0" smtClean="0">
                          <a:solidFill>
                            <a:schemeClr val="tx1">
                              <a:lumMod val="65000"/>
                              <a:lumOff val="35000"/>
                            </a:schemeClr>
                          </a:solidFill>
                          <a:latin typeface="Arial" panose="020B0604020202020204" pitchFamily="34" charset="0"/>
                          <a:cs typeface="Arial" panose="020B0604020202020204" pitchFamily="34" charset="0"/>
                        </a:rPr>
                        <a:t>Reliability</a:t>
                      </a:r>
                    </a:p>
                    <a:p>
                      <a:pPr marL="285750" indent="-285750">
                        <a:buFont typeface="Arial" panose="020B0604020202020204" pitchFamily="34" charset="0"/>
                        <a:buChar char="•"/>
                      </a:pPr>
                      <a:r>
                        <a:rPr lang="en-US" sz="1400" dirty="0" smtClean="0">
                          <a:solidFill>
                            <a:schemeClr val="tx1">
                              <a:lumMod val="65000"/>
                              <a:lumOff val="35000"/>
                            </a:schemeClr>
                          </a:solidFill>
                          <a:latin typeface="Arial" panose="020B0604020202020204" pitchFamily="34" charset="0"/>
                          <a:cs typeface="Arial" panose="020B0604020202020204" pitchFamily="34" charset="0"/>
                        </a:rPr>
                        <a:t>Usability</a:t>
                      </a:r>
                    </a:p>
                    <a:p>
                      <a:pPr marL="285750" indent="-285750">
                        <a:buFont typeface="Arial" panose="020B0604020202020204" pitchFamily="34" charset="0"/>
                        <a:buChar char="•"/>
                      </a:pPr>
                      <a:r>
                        <a:rPr lang="en-US" sz="1400" dirty="0" smtClean="0">
                          <a:solidFill>
                            <a:schemeClr val="tx1">
                              <a:lumMod val="65000"/>
                              <a:lumOff val="35000"/>
                            </a:schemeClr>
                          </a:solidFill>
                          <a:latin typeface="Arial" panose="020B0604020202020204" pitchFamily="34" charset="0"/>
                          <a:cs typeface="Arial" panose="020B0604020202020204" pitchFamily="34" charset="0"/>
                        </a:rPr>
                        <a:t>Scalability</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en-US" sz="1400" dirty="0" smtClean="0">
                          <a:solidFill>
                            <a:schemeClr val="tx1">
                              <a:lumMod val="65000"/>
                              <a:lumOff val="35000"/>
                            </a:schemeClr>
                          </a:solidFill>
                          <a:latin typeface="Arial" panose="020B0604020202020204" pitchFamily="34" charset="0"/>
                          <a:cs typeface="Arial" panose="020B0604020202020204" pitchFamily="34" charset="0"/>
                        </a:rPr>
                        <a:t>High Availability</a:t>
                      </a:r>
                    </a:p>
                    <a:p>
                      <a:pPr marL="285750" indent="-285750">
                        <a:buFont typeface="Arial" panose="020B0604020202020204" pitchFamily="34" charset="0"/>
                        <a:buChar char="•"/>
                      </a:pPr>
                      <a:r>
                        <a:rPr lang="en-US" sz="1400" dirty="0" smtClean="0">
                          <a:solidFill>
                            <a:schemeClr val="tx1">
                              <a:lumMod val="65000"/>
                              <a:lumOff val="35000"/>
                            </a:schemeClr>
                          </a:solidFill>
                          <a:latin typeface="Arial" panose="020B0604020202020204" pitchFamily="34" charset="0"/>
                          <a:cs typeface="Arial" panose="020B0604020202020204" pitchFamily="34" charset="0"/>
                        </a:rPr>
                        <a:t>Interoperability</a:t>
                      </a:r>
                    </a:p>
                    <a:p>
                      <a:pPr marL="285750" indent="-285750">
                        <a:buFont typeface="Arial" panose="020B0604020202020204" pitchFamily="34" charset="0"/>
                        <a:buChar char="•"/>
                      </a:pPr>
                      <a:r>
                        <a:rPr lang="en-US" sz="1400" dirty="0" smtClean="0">
                          <a:solidFill>
                            <a:schemeClr val="tx1">
                              <a:lumMod val="65000"/>
                              <a:lumOff val="35000"/>
                            </a:schemeClr>
                          </a:solidFill>
                          <a:latin typeface="Arial" panose="020B0604020202020204" pitchFamily="34" charset="0"/>
                          <a:cs typeface="Arial" panose="020B0604020202020204" pitchFamily="34" charset="0"/>
                        </a:rPr>
                        <a:t>Secure</a:t>
                      </a:r>
                    </a:p>
                    <a:p>
                      <a:pPr marL="285750" indent="-285750">
                        <a:buFont typeface="Arial" panose="020B0604020202020204" pitchFamily="34" charset="0"/>
                        <a:buChar char="•"/>
                      </a:pPr>
                      <a:r>
                        <a:rPr lang="en-US" sz="1400" dirty="0" smtClean="0">
                          <a:solidFill>
                            <a:schemeClr val="tx1">
                              <a:lumMod val="65000"/>
                              <a:lumOff val="35000"/>
                            </a:schemeClr>
                          </a:solidFill>
                          <a:latin typeface="Arial" panose="020B0604020202020204" pitchFamily="34" charset="0"/>
                          <a:cs typeface="Arial" panose="020B0604020202020204" pitchFamily="34" charset="0"/>
                        </a:rPr>
                        <a:t>Adaptability</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en-US" sz="1400" dirty="0" smtClean="0">
                          <a:solidFill>
                            <a:schemeClr val="tx1">
                              <a:lumMod val="65000"/>
                              <a:lumOff val="35000"/>
                            </a:schemeClr>
                          </a:solidFill>
                          <a:latin typeface="Arial" panose="020B0604020202020204" pitchFamily="34" charset="0"/>
                          <a:cs typeface="Arial" panose="020B0604020202020204" pitchFamily="34" charset="0"/>
                        </a:rPr>
                        <a:t>High Performance</a:t>
                      </a:r>
                    </a:p>
                    <a:p>
                      <a:pPr marL="285750" indent="-285750">
                        <a:buFont typeface="Arial" panose="020B0604020202020204" pitchFamily="34" charset="0"/>
                        <a:buChar char="•"/>
                      </a:pPr>
                      <a:r>
                        <a:rPr lang="en-US" sz="1400" dirty="0" smtClean="0">
                          <a:solidFill>
                            <a:schemeClr val="tx1">
                              <a:lumMod val="65000"/>
                              <a:lumOff val="35000"/>
                            </a:schemeClr>
                          </a:solidFill>
                          <a:latin typeface="Arial" panose="020B0604020202020204" pitchFamily="34" charset="0"/>
                          <a:cs typeface="Arial" panose="020B0604020202020204" pitchFamily="34" charset="0"/>
                        </a:rPr>
                        <a:t>Durability</a:t>
                      </a:r>
                    </a:p>
                    <a:p>
                      <a:pPr marL="285750" indent="-285750">
                        <a:buFont typeface="Arial" panose="020B0604020202020204" pitchFamily="34" charset="0"/>
                        <a:buChar char="•"/>
                      </a:pPr>
                      <a:r>
                        <a:rPr lang="en-US" sz="1400" dirty="0" smtClean="0">
                          <a:solidFill>
                            <a:schemeClr val="tx1">
                              <a:lumMod val="65000"/>
                              <a:lumOff val="35000"/>
                            </a:schemeClr>
                          </a:solidFill>
                          <a:latin typeface="Arial" panose="020B0604020202020204" pitchFamily="34" charset="0"/>
                          <a:cs typeface="Arial" panose="020B0604020202020204" pitchFamily="34" charset="0"/>
                        </a:rPr>
                        <a:t>Easily</a:t>
                      </a:r>
                      <a:r>
                        <a:rPr lang="en-US" sz="1400" baseline="0" dirty="0" smtClean="0">
                          <a:solidFill>
                            <a:schemeClr val="tx1">
                              <a:lumMod val="65000"/>
                              <a:lumOff val="35000"/>
                            </a:schemeClr>
                          </a:solidFill>
                          <a:latin typeface="Arial" panose="020B0604020202020204" pitchFamily="34" charset="0"/>
                          <a:cs typeface="Arial" panose="020B0604020202020204" pitchFamily="34" charset="0"/>
                        </a:rPr>
                        <a:t> Transferred</a:t>
                      </a:r>
                    </a:p>
                    <a:p>
                      <a:pPr marL="285750" indent="-285750">
                        <a:buFont typeface="Arial" panose="020B0604020202020204" pitchFamily="34" charset="0"/>
                        <a:buChar char="•"/>
                      </a:pPr>
                      <a:r>
                        <a:rPr lang="en-US" sz="1400" baseline="0" dirty="0" smtClean="0">
                          <a:solidFill>
                            <a:schemeClr val="tx1">
                              <a:lumMod val="65000"/>
                              <a:lumOff val="35000"/>
                            </a:schemeClr>
                          </a:solidFill>
                          <a:latin typeface="Arial" panose="020B0604020202020204" pitchFamily="34" charset="0"/>
                          <a:cs typeface="Arial" panose="020B0604020202020204" pitchFamily="34" charset="0"/>
                        </a:rPr>
                        <a:t>Maintainability</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285750" indent="-285750">
                        <a:buFont typeface="Arial" panose="020B0604020202020204" pitchFamily="34" charset="0"/>
                        <a:buChar char="•"/>
                      </a:pPr>
                      <a:r>
                        <a:rPr lang="en-US" sz="1400" dirty="0" smtClean="0">
                          <a:solidFill>
                            <a:schemeClr val="tx1">
                              <a:lumMod val="65000"/>
                              <a:lumOff val="35000"/>
                            </a:schemeClr>
                          </a:solidFill>
                          <a:latin typeface="Arial" panose="020B0604020202020204" pitchFamily="34" charset="0"/>
                          <a:cs typeface="Arial" panose="020B0604020202020204" pitchFamily="34" charset="0"/>
                        </a:rPr>
                        <a:t>Standardized</a:t>
                      </a:r>
                    </a:p>
                    <a:p>
                      <a:pPr marL="285750" indent="-285750">
                        <a:buFont typeface="Arial" panose="020B0604020202020204" pitchFamily="34" charset="0"/>
                        <a:buChar char="•"/>
                      </a:pPr>
                      <a:r>
                        <a:rPr lang="en-US" sz="1400" dirty="0" smtClean="0">
                          <a:solidFill>
                            <a:schemeClr val="tx1">
                              <a:lumMod val="65000"/>
                              <a:lumOff val="35000"/>
                            </a:schemeClr>
                          </a:solidFill>
                          <a:latin typeface="Arial" panose="020B0604020202020204" pitchFamily="34" charset="0"/>
                          <a:cs typeface="Arial" panose="020B0604020202020204" pitchFamily="34" charset="0"/>
                        </a:rPr>
                        <a:t>Unit Of Work</a:t>
                      </a:r>
                    </a:p>
                    <a:p>
                      <a:pPr marL="285750" indent="-285750">
                        <a:buFont typeface="Arial" panose="020B0604020202020204" pitchFamily="34" charset="0"/>
                        <a:buChar char="•"/>
                      </a:pPr>
                      <a:r>
                        <a:rPr lang="en-US" sz="1400" dirty="0" smtClean="0">
                          <a:solidFill>
                            <a:schemeClr val="tx1">
                              <a:lumMod val="65000"/>
                              <a:lumOff val="35000"/>
                            </a:schemeClr>
                          </a:solidFill>
                          <a:latin typeface="Arial" panose="020B0604020202020204" pitchFamily="34" charset="0"/>
                          <a:cs typeface="Arial" panose="020B0604020202020204" pitchFamily="34" charset="0"/>
                        </a:rPr>
                        <a:t>Cross-Cutting</a:t>
                      </a:r>
                      <a:r>
                        <a:rPr lang="en-US" sz="1400" baseline="0" dirty="0" smtClean="0">
                          <a:solidFill>
                            <a:schemeClr val="tx1">
                              <a:lumMod val="65000"/>
                              <a:lumOff val="35000"/>
                            </a:schemeClr>
                          </a:solidFill>
                          <a:latin typeface="Arial" panose="020B0604020202020204" pitchFamily="34" charset="0"/>
                          <a:cs typeface="Arial" panose="020B0604020202020204" pitchFamily="34" charset="0"/>
                        </a:rPr>
                        <a:t> Support</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49823432"/>
              </p:ext>
            </p:extLst>
          </p:nvPr>
        </p:nvGraphicFramePr>
        <p:xfrm>
          <a:off x="-1" y="4008718"/>
          <a:ext cx="9144001" cy="2819056"/>
        </p:xfrm>
        <a:graphic>
          <a:graphicData uri="http://schemas.openxmlformats.org/drawingml/2006/table">
            <a:tbl>
              <a:tblPr firstRow="1" bandRow="1">
                <a:tableStyleId>{5940675A-B579-460E-94D1-54222C63F5DA}</a:tableStyleId>
              </a:tblPr>
              <a:tblGrid>
                <a:gridCol w="2220847"/>
                <a:gridCol w="2329709"/>
                <a:gridCol w="1457409"/>
                <a:gridCol w="1401092"/>
                <a:gridCol w="1734944"/>
              </a:tblGrid>
              <a:tr h="385803">
                <a:tc>
                  <a:txBody>
                    <a:bodyPr/>
                    <a:lstStyle/>
                    <a:p>
                      <a:pPr marL="0" marR="0" lvl="0" indent="0" algn="ctr" defTabSz="457200" rtl="0" eaLnBrk="1" fontAlgn="auto" latinLnBrk="0" hangingPunct="1">
                        <a:lnSpc>
                          <a:spcPct val="120000"/>
                        </a:lnSpc>
                        <a:spcBef>
                          <a:spcPct val="20000"/>
                        </a:spcBef>
                        <a:spcAft>
                          <a:spcPts val="0"/>
                        </a:spcAft>
                        <a:buClrTx/>
                        <a:buSzTx/>
                        <a:buFont typeface="Arial"/>
                        <a:buNone/>
                        <a:tabLst/>
                        <a:defRPr/>
                      </a:pPr>
                      <a:r>
                        <a:rPr kumimoji="0" lang="en-US" sz="1800" b="1" i="0" u="none" strike="noStrike" kern="1200" cap="none" spc="0" normalizeH="0" baseline="0" noProof="0" dirty="0" smtClean="0">
                          <a:ln>
                            <a:noFill/>
                          </a:ln>
                          <a:solidFill>
                            <a:srgbClr val="92D050"/>
                          </a:solidFill>
                          <a:effectLst/>
                          <a:uLnTx/>
                          <a:uFillTx/>
                          <a:latin typeface="Arial"/>
                          <a:cs typeface="Arial"/>
                        </a:rPr>
                        <a:t>S</a:t>
                      </a:r>
                      <a:r>
                        <a:rPr kumimoji="0" lang="en-US" sz="1600" b="0" i="0" u="none" strike="noStrike" kern="1200" cap="none" spc="0" normalizeH="0" baseline="0" noProof="0" dirty="0" smtClean="0">
                          <a:ln>
                            <a:noFill/>
                          </a:ln>
                          <a:solidFill>
                            <a:prstClr val="white">
                              <a:lumMod val="50000"/>
                            </a:prstClr>
                          </a:solidFill>
                          <a:effectLst/>
                          <a:uLnTx/>
                          <a:uFillTx/>
                          <a:latin typeface="Arial"/>
                          <a:cs typeface="Arial"/>
                        </a:rPr>
                        <a:t>ystem to System</a:t>
                      </a:r>
                      <a:endParaRPr lang="en-US" sz="12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92D050"/>
                          </a:solidFill>
                          <a:effectLst/>
                          <a:uLnTx/>
                          <a:uFillTx/>
                          <a:latin typeface="Arial"/>
                          <a:cs typeface="Arial"/>
                        </a:rPr>
                        <a:t>T</a:t>
                      </a:r>
                      <a:r>
                        <a:rPr kumimoji="0" lang="en-US" sz="1600" b="0" i="0" u="none" strike="noStrike" kern="1200" cap="none" spc="0" normalizeH="0" baseline="0" noProof="0" dirty="0" smtClean="0">
                          <a:ln>
                            <a:noFill/>
                          </a:ln>
                          <a:solidFill>
                            <a:prstClr val="white">
                              <a:lumMod val="50000"/>
                            </a:prstClr>
                          </a:solidFill>
                          <a:effectLst/>
                          <a:uLnTx/>
                          <a:uFillTx/>
                          <a:latin typeface="Arial"/>
                          <a:cs typeface="Arial"/>
                        </a:rPr>
                        <a:t>ransformation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92D050"/>
                          </a:solidFill>
                          <a:effectLst/>
                          <a:uLnTx/>
                          <a:uFillTx/>
                          <a:latin typeface="Arial"/>
                          <a:cs typeface="Arial"/>
                        </a:rPr>
                        <a:t>O</a:t>
                      </a:r>
                      <a:r>
                        <a:rPr kumimoji="0" lang="en-US" sz="1600" b="0" i="0" u="none" strike="noStrike" kern="1200" cap="none" spc="0" normalizeH="0" baseline="0" noProof="0" dirty="0" smtClean="0">
                          <a:ln>
                            <a:noFill/>
                          </a:ln>
                          <a:solidFill>
                            <a:prstClr val="white">
                              <a:lumMod val="50000"/>
                            </a:prstClr>
                          </a:solidFill>
                          <a:effectLst/>
                          <a:uLnTx/>
                          <a:uFillTx/>
                          <a:latin typeface="Arial"/>
                          <a:cs typeface="Arial"/>
                        </a:rPr>
                        <a:t>perational</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92D050"/>
                          </a:solidFill>
                          <a:effectLst/>
                          <a:uLnTx/>
                          <a:uFillTx/>
                          <a:latin typeface="Arial"/>
                          <a:cs typeface="Arial"/>
                        </a:rPr>
                        <a:t>M</a:t>
                      </a:r>
                      <a:r>
                        <a:rPr kumimoji="0" lang="en-US" sz="1600" b="0" i="0" u="none" strike="noStrike" kern="1200" cap="none" spc="0" normalizeH="0" baseline="0" noProof="0" dirty="0" smtClean="0">
                          <a:ln>
                            <a:noFill/>
                          </a:ln>
                          <a:solidFill>
                            <a:prstClr val="white">
                              <a:lumMod val="50000"/>
                            </a:prstClr>
                          </a:solidFill>
                          <a:effectLst/>
                          <a:uLnTx/>
                          <a:uFillTx/>
                          <a:latin typeface="Arial"/>
                          <a:cs typeface="Arial"/>
                        </a:rPr>
                        <a:t>ediation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smtClean="0">
                          <a:ln>
                            <a:noFill/>
                          </a:ln>
                          <a:solidFill>
                            <a:srgbClr val="92D050"/>
                          </a:solidFill>
                          <a:effectLst/>
                          <a:uLnTx/>
                          <a:uFillTx/>
                          <a:latin typeface="Arial"/>
                          <a:cs typeface="Arial"/>
                        </a:rPr>
                        <a:t>P</a:t>
                      </a:r>
                      <a:r>
                        <a:rPr kumimoji="0" lang="en-US" sz="1600" b="0" i="0" u="none" strike="noStrike" kern="1200" cap="none" spc="0" normalizeH="0" baseline="0" noProof="0" dirty="0" smtClean="0">
                          <a:ln>
                            <a:noFill/>
                          </a:ln>
                          <a:solidFill>
                            <a:prstClr val="white">
                              <a:lumMod val="50000"/>
                            </a:prstClr>
                          </a:solidFill>
                          <a:effectLst/>
                          <a:uLnTx/>
                          <a:uFillTx/>
                          <a:latin typeface="Arial"/>
                          <a:cs typeface="Arial"/>
                        </a:rPr>
                        <a:t>resentation</a:t>
                      </a:r>
                      <a:endParaRPr lang="en-US" sz="16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2428658">
                <a:tc>
                  <a:txBody>
                    <a:bodyPr/>
                    <a:lstStyle/>
                    <a:p>
                      <a:pPr marL="0" marR="0" lvl="0" indent="0" algn="l" defTabSz="457200" rtl="0" eaLnBrk="1" fontAlgn="auto" latinLnBrk="0" hangingPunct="1">
                        <a:lnSpc>
                          <a:spcPct val="120000"/>
                        </a:lnSpc>
                        <a:spcBef>
                          <a:spcPct val="20000"/>
                        </a:spcBef>
                        <a:spcAft>
                          <a:spcPts val="0"/>
                        </a:spcAft>
                        <a:buClrTx/>
                        <a:buSzTx/>
                        <a:buFont typeface="Arial" panose="020B0604020202020204" pitchFamily="34" charset="0"/>
                        <a:buNone/>
                        <a:tabLst/>
                        <a:defRPr/>
                      </a:pPr>
                      <a:endParaRPr lang="en-US" sz="900" dirty="0" smtClean="0">
                        <a:solidFill>
                          <a:schemeClr val="tx1">
                            <a:lumMod val="50000"/>
                            <a:lumOff val="50000"/>
                          </a:schemeClr>
                        </a:solidFill>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20000"/>
                        </a:lnSpc>
                        <a:spcBef>
                          <a:spcPct val="20000"/>
                        </a:spcBef>
                        <a:spcAft>
                          <a:spcPts val="0"/>
                        </a:spcAft>
                        <a:buClrTx/>
                        <a:buSzTx/>
                        <a:buFont typeface="Arial" panose="020B0604020202020204" pitchFamily="34" charset="0"/>
                        <a:buNone/>
                        <a:tabLst/>
                        <a:defRPr/>
                      </a:pPr>
                      <a:r>
                        <a:rPr lang="en-US" sz="1400" dirty="0" smtClean="0">
                          <a:solidFill>
                            <a:schemeClr val="tx1">
                              <a:lumMod val="50000"/>
                              <a:lumOff val="50000"/>
                            </a:schemeClr>
                          </a:solidFill>
                          <a:latin typeface="Arial" panose="020B0604020202020204" pitchFamily="34" charset="0"/>
                          <a:cs typeface="Arial" panose="020B0604020202020204" pitchFamily="34" charset="0"/>
                        </a:rPr>
                        <a:t>Integrations connecting one system to another through a common messaging gateway.</a:t>
                      </a:r>
                      <a:endParaRPr lang="en-US" sz="1400" dirty="0">
                        <a:solidFill>
                          <a:schemeClr val="tx1">
                            <a:lumMod val="50000"/>
                            <a:lumOff val="50000"/>
                          </a:schemeClr>
                        </a:solidFill>
                        <a:latin typeface="Arial" panose="020B0604020202020204" pitchFamily="34" charset="0"/>
                        <a:cs typeface="Arial" panose="020B0604020202020204" pitchFamily="34" charset="0"/>
                      </a:endParaRPr>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dirty="0" smtClean="0">
                        <a:solidFill>
                          <a:schemeClr val="tx1">
                            <a:lumMod val="50000"/>
                            <a:lumOff val="50000"/>
                          </a:schemeClr>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400" dirty="0" smtClean="0">
                          <a:solidFill>
                            <a:schemeClr val="tx1">
                              <a:lumMod val="50000"/>
                              <a:lumOff val="50000"/>
                            </a:schemeClr>
                          </a:solidFill>
                          <a:latin typeface="Arial" panose="020B0604020202020204" pitchFamily="34" charset="0"/>
                          <a:cs typeface="Arial" panose="020B0604020202020204" pitchFamily="34" charset="0"/>
                        </a:rPr>
                        <a:t>Message/Data Format manipulation or enrichment of message content to upstream/downstream systems. </a:t>
                      </a:r>
                      <a:endParaRPr lang="en-US" sz="1400" dirty="0">
                        <a:solidFill>
                          <a:schemeClr val="tx1">
                            <a:lumMod val="50000"/>
                            <a:lumOff val="50000"/>
                          </a:schemeClr>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dirty="0" smtClean="0">
                        <a:solidFill>
                          <a:schemeClr val="tx1">
                            <a:lumMod val="50000"/>
                            <a:lumOff val="50000"/>
                          </a:schemeClr>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400" dirty="0" smtClean="0">
                          <a:solidFill>
                            <a:schemeClr val="tx1">
                              <a:lumMod val="50000"/>
                              <a:lumOff val="50000"/>
                            </a:schemeClr>
                          </a:solidFill>
                          <a:latin typeface="Arial" panose="020B0604020202020204" pitchFamily="34" charset="0"/>
                          <a:cs typeface="Arial" panose="020B0604020202020204" pitchFamily="34" charset="0"/>
                        </a:rPr>
                        <a:t>Integrations that provide operational metrics for monitoring, wire-tapping, logging, ETL, auditing &amp; security. </a:t>
                      </a:r>
                      <a:endParaRPr lang="en-US" sz="1400" dirty="0">
                        <a:solidFill>
                          <a:schemeClr val="tx1">
                            <a:lumMod val="50000"/>
                            <a:lumOff val="50000"/>
                          </a:schemeClr>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dirty="0" smtClean="0">
                        <a:solidFill>
                          <a:schemeClr val="tx1">
                            <a:lumMod val="50000"/>
                            <a:lumOff val="50000"/>
                          </a:schemeClr>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400" dirty="0" smtClean="0">
                          <a:solidFill>
                            <a:schemeClr val="tx1">
                              <a:lumMod val="50000"/>
                              <a:lumOff val="50000"/>
                            </a:schemeClr>
                          </a:solidFill>
                          <a:latin typeface="Arial" panose="020B0604020202020204" pitchFamily="34" charset="0"/>
                          <a:cs typeface="Arial" panose="020B0604020202020204" pitchFamily="34" charset="0"/>
                        </a:rPr>
                        <a:t>BPM process or complex event processing. </a:t>
                      </a:r>
                      <a:endParaRPr lang="en-US" sz="1400" dirty="0">
                        <a:solidFill>
                          <a:schemeClr val="tx1">
                            <a:lumMod val="50000"/>
                            <a:lumOff val="50000"/>
                          </a:schemeClr>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400" dirty="0" smtClean="0">
                        <a:solidFill>
                          <a:schemeClr val="tx1">
                            <a:lumMod val="50000"/>
                            <a:lumOff val="50000"/>
                          </a:schemeClr>
                        </a:solidFill>
                        <a:latin typeface="Arial" panose="020B0604020202020204" pitchFamily="34" charset="0"/>
                        <a:cs typeface="Arial" panose="020B0604020202020204" pitchFamily="34" charset="0"/>
                      </a:endParaRPr>
                    </a:p>
                    <a:p>
                      <a:pPr marL="0" indent="0">
                        <a:buFontTx/>
                        <a:buNone/>
                      </a:pPr>
                      <a:r>
                        <a:rPr lang="en-US" sz="1400" dirty="0" smtClean="0">
                          <a:solidFill>
                            <a:schemeClr val="tx1">
                              <a:lumMod val="50000"/>
                              <a:lumOff val="50000"/>
                            </a:schemeClr>
                          </a:solidFill>
                          <a:latin typeface="Arial" panose="020B0604020202020204" pitchFamily="34" charset="0"/>
                          <a:cs typeface="Arial" panose="020B0604020202020204" pitchFamily="34" charset="0"/>
                        </a:rPr>
                        <a:t>Integrations with CMS services or point-to-point services leveraged by the UI for structured flow.</a:t>
                      </a:r>
                      <a:endParaRPr lang="en-US" sz="1400" dirty="0">
                        <a:solidFill>
                          <a:schemeClr val="tx1">
                            <a:lumMod val="50000"/>
                            <a:lumOff val="50000"/>
                          </a:schemeClr>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r>
            </a:tbl>
          </a:graphicData>
        </a:graphic>
      </p:graphicFrame>
      <p:sp>
        <p:nvSpPr>
          <p:cNvPr id="5" name="Rectangle 3"/>
          <p:cNvSpPr txBox="1">
            <a:spLocks noChangeArrowheads="1"/>
          </p:cNvSpPr>
          <p:nvPr/>
        </p:nvSpPr>
        <p:spPr>
          <a:xfrm>
            <a:off x="236138" y="227366"/>
            <a:ext cx="8050436" cy="396875"/>
          </a:xfrm>
          <a:prstGeom prst="rect">
            <a:avLst/>
          </a:prstGeom>
          <a:extLst>
            <a:ext uri="{91240B29-F687-4F45-9708-019B960494DF}">
              <a14:hiddenLine xmlns:a14="http://schemas.microsoft.com/office/drawing/2010/main" w="9525">
                <a:solidFill>
                  <a:schemeClr val="hlink"/>
                </a:solidFill>
                <a:miter lim="800000"/>
                <a:headEnd/>
                <a:tailEnd/>
              </a14:hiddenLine>
            </a:ext>
          </a:extLst>
        </p:spPr>
        <p:txBody>
          <a:bodyPr lIns="0" tIns="0" rIns="0" bIns="0">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fontAlgn="auto">
              <a:spcAft>
                <a:spcPts val="0"/>
              </a:spcAft>
              <a:defRPr/>
            </a:pPr>
            <a:r>
              <a:rPr lang="en-US" b="0" smtClean="0"/>
              <a:t>Overview SOA</a:t>
            </a:r>
            <a:endParaRPr lang="en-US" b="0" dirty="0"/>
          </a:p>
        </p:txBody>
      </p:sp>
      <p:sp>
        <p:nvSpPr>
          <p:cNvPr id="6" name="TextBox 5"/>
          <p:cNvSpPr txBox="1"/>
          <p:nvPr/>
        </p:nvSpPr>
        <p:spPr>
          <a:xfrm>
            <a:off x="0" y="948267"/>
            <a:ext cx="1223413" cy="369332"/>
          </a:xfrm>
          <a:prstGeom prst="rect">
            <a:avLst/>
          </a:prstGeom>
          <a:noFill/>
        </p:spPr>
        <p:txBody>
          <a:bodyPr wrap="none" rtlCol="0">
            <a:spAutoFit/>
          </a:bodyPr>
          <a:lstStyle/>
          <a:p>
            <a:r>
              <a:rPr lang="en-US" dirty="0" smtClean="0">
                <a:solidFill>
                  <a:srgbClr val="92D050"/>
                </a:solidFill>
              </a:rPr>
              <a:t>The What</a:t>
            </a:r>
            <a:endParaRPr lang="en-US" dirty="0">
              <a:solidFill>
                <a:srgbClr val="92D050"/>
              </a:solidFill>
            </a:endParaRPr>
          </a:p>
        </p:txBody>
      </p:sp>
      <p:sp>
        <p:nvSpPr>
          <p:cNvPr id="7" name="TextBox 6"/>
          <p:cNvSpPr txBox="1"/>
          <p:nvPr/>
        </p:nvSpPr>
        <p:spPr>
          <a:xfrm>
            <a:off x="0" y="3663244"/>
            <a:ext cx="2168222" cy="369332"/>
          </a:xfrm>
          <a:prstGeom prst="rect">
            <a:avLst/>
          </a:prstGeom>
          <a:noFill/>
        </p:spPr>
        <p:txBody>
          <a:bodyPr wrap="none" rtlCol="0">
            <a:spAutoFit/>
          </a:bodyPr>
          <a:lstStyle/>
          <a:p>
            <a:r>
              <a:rPr lang="en-US" dirty="0" smtClean="0">
                <a:solidFill>
                  <a:srgbClr val="92D050"/>
                </a:solidFill>
              </a:rPr>
              <a:t>The How - STOMP</a:t>
            </a:r>
            <a:endParaRPr lang="en-US" dirty="0">
              <a:solidFill>
                <a:srgbClr val="92D050"/>
              </a:solidFill>
            </a:endParaRPr>
          </a:p>
        </p:txBody>
      </p:sp>
    </p:spTree>
    <p:extLst>
      <p:ext uri="{BB962C8B-B14F-4D97-AF65-F5344CB8AC3E}">
        <p14:creationId xmlns:p14="http://schemas.microsoft.com/office/powerpoint/2010/main" val="192657992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42" name="Rectangle 2"/>
          <p:cNvSpPr>
            <a:spLocks noGrp="1" noChangeArrowheads="1"/>
          </p:cNvSpPr>
          <p:nvPr>
            <p:ph type="title"/>
          </p:nvPr>
        </p:nvSpPr>
        <p:spPr>
          <a:xfrm>
            <a:off x="0" y="512763"/>
            <a:ext cx="9144000" cy="1225550"/>
          </a:xfrm>
        </p:spPr>
        <p:txBody>
          <a:bodyPr/>
          <a:lstStyle/>
          <a:p>
            <a:pPr>
              <a:defRPr/>
            </a:pPr>
            <a:r>
              <a:rPr lang="en-US" dirty="0"/>
              <a:t> Overview SOA</a:t>
            </a:r>
          </a:p>
        </p:txBody>
      </p:sp>
      <p:sp>
        <p:nvSpPr>
          <p:cNvPr id="6148" name="Rectangle 3"/>
          <p:cNvSpPr>
            <a:spLocks noGrp="1" noChangeArrowheads="1"/>
          </p:cNvSpPr>
          <p:nvPr>
            <p:ph idx="1"/>
          </p:nvPr>
        </p:nvSpPr>
        <p:spPr>
          <a:xfrm>
            <a:off x="431800" y="1677282"/>
            <a:ext cx="7178675" cy="1481137"/>
          </a:xfrm>
        </p:spPr>
        <p:txBody>
          <a:bodyPr/>
          <a:lstStyle/>
          <a:p>
            <a:pPr marL="177800" indent="-177800" eaLnBrk="1" hangingPunct="1"/>
            <a:r>
              <a:rPr lang="en-US" altLang="ja-JP" dirty="0" smtClean="0">
                <a:ea typeface="MS PGothic" panose="020B0600070205080204" pitchFamily="34" charset="-128"/>
              </a:rPr>
              <a:t>From Here</a:t>
            </a:r>
            <a:endParaRPr lang="en-US" altLang="en-US" dirty="0" smtClean="0"/>
          </a:p>
          <a:p>
            <a:pPr marL="531813" lvl="1" indent="-174625" eaLnBrk="1" hangingPunct="1"/>
            <a:r>
              <a:rPr lang="en-US" altLang="ja-JP" dirty="0" smtClean="0">
                <a:ea typeface="MS PGothic" panose="020B0600070205080204" pitchFamily="34" charset="-128"/>
              </a:rPr>
              <a:t> Heterogeneous silos/models with little inherent reuse</a:t>
            </a:r>
          </a:p>
          <a:p>
            <a:pPr marL="531813" lvl="1" indent="-174625" eaLnBrk="1" hangingPunct="1"/>
            <a:r>
              <a:rPr lang="en-US" altLang="ja-JP" dirty="0" smtClean="0">
                <a:ea typeface="MS PGothic" panose="020B0600070205080204" pitchFamily="34" charset="-128"/>
              </a:rPr>
              <a:t> Fostering redundancy and work-</a:t>
            </a:r>
            <a:r>
              <a:rPr lang="en-US" altLang="ja-JP" dirty="0" err="1" smtClean="0">
                <a:ea typeface="MS PGothic" panose="020B0600070205080204" pitchFamily="34" charset="-128"/>
              </a:rPr>
              <a:t>arounds</a:t>
            </a:r>
            <a:endParaRPr lang="en-US" altLang="ja-JP" dirty="0" smtClean="0">
              <a:ea typeface="MS PGothic" panose="020B0600070205080204" pitchFamily="34" charset="-128"/>
            </a:endParaRPr>
          </a:p>
          <a:p>
            <a:pPr marL="177800" indent="-177800" eaLnBrk="1" hangingPunct="1"/>
            <a:endParaRPr lang="en-US" altLang="en-US" sz="1800" dirty="0" smtClean="0"/>
          </a:p>
          <a:p>
            <a:pPr marL="177800" indent="-177800" eaLnBrk="1" hangingPunct="1"/>
            <a:endParaRPr lang="en-US" altLang="ja-JP" dirty="0" smtClean="0">
              <a:ea typeface="MS PGothic" panose="020B0600070205080204" pitchFamily="34" charset="-128"/>
            </a:endParaRPr>
          </a:p>
        </p:txBody>
      </p:sp>
      <p:sp>
        <p:nvSpPr>
          <p:cNvPr id="6150" name="Rectangle 4"/>
          <p:cNvSpPr>
            <a:spLocks noChangeArrowheads="1"/>
          </p:cNvSpPr>
          <p:nvPr/>
        </p:nvSpPr>
        <p:spPr bwMode="auto">
          <a:xfrm>
            <a:off x="3036888" y="5268913"/>
            <a:ext cx="5788025" cy="182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lstStyle>
            <a:lvl1pPr marL="177800" indent="-177800"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l" eaLnBrk="1" hangingPunct="1">
              <a:spcBef>
                <a:spcPct val="35000"/>
              </a:spcBef>
              <a:spcAft>
                <a:spcPct val="15000"/>
              </a:spcAft>
              <a:buClr>
                <a:schemeClr val="accent2"/>
              </a:buClr>
              <a:buFont typeface="Wingdings" panose="05000000000000000000" pitchFamily="2" charset="2"/>
              <a:buChar char="§"/>
            </a:pPr>
            <a:endParaRPr lang="en-US" altLang="en-US" sz="1600" b="0">
              <a:solidFill>
                <a:schemeClr val="tx1"/>
              </a:solidFill>
            </a:endParaRPr>
          </a:p>
        </p:txBody>
      </p:sp>
      <p:grpSp>
        <p:nvGrpSpPr>
          <p:cNvPr id="6151" name="Group 5"/>
          <p:cNvGrpSpPr>
            <a:grpSpLocks/>
          </p:cNvGrpSpPr>
          <p:nvPr/>
        </p:nvGrpSpPr>
        <p:grpSpPr bwMode="auto">
          <a:xfrm>
            <a:off x="846137" y="3616238"/>
            <a:ext cx="5932488" cy="465138"/>
            <a:chOff x="3791" y="1473"/>
            <a:chExt cx="1831" cy="162"/>
          </a:xfrm>
        </p:grpSpPr>
        <p:sp>
          <p:nvSpPr>
            <p:cNvPr id="4515846" name="Rectangle 6"/>
            <p:cNvSpPr>
              <a:spLocks noChangeArrowheads="1"/>
            </p:cNvSpPr>
            <p:nvPr/>
          </p:nvSpPr>
          <p:spPr bwMode="auto">
            <a:xfrm>
              <a:off x="3791" y="1473"/>
              <a:ext cx="418" cy="156"/>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buFont typeface="Wingdings" pitchFamily="2" charset="2"/>
                <a:buNone/>
                <a:defRPr/>
              </a:pPr>
              <a:r>
                <a:rPr lang="en-US" b="0" dirty="0">
                  <a:solidFill>
                    <a:srgbClr val="FFC000"/>
                  </a:solidFill>
                </a:rPr>
                <a:t>Commercial</a:t>
              </a:r>
            </a:p>
          </p:txBody>
        </p:sp>
        <p:sp>
          <p:nvSpPr>
            <p:cNvPr id="4515847" name="Rectangle 7"/>
            <p:cNvSpPr>
              <a:spLocks noChangeArrowheads="1"/>
            </p:cNvSpPr>
            <p:nvPr/>
          </p:nvSpPr>
          <p:spPr bwMode="auto">
            <a:xfrm>
              <a:off x="4505" y="1479"/>
              <a:ext cx="418" cy="156"/>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buFont typeface="Wingdings" pitchFamily="2" charset="2"/>
                <a:buNone/>
                <a:defRPr/>
              </a:pPr>
              <a:r>
                <a:rPr lang="en-US" b="0" dirty="0">
                  <a:solidFill>
                    <a:srgbClr val="FFC000"/>
                  </a:solidFill>
                </a:rPr>
                <a:t>Retail</a:t>
              </a:r>
            </a:p>
          </p:txBody>
        </p:sp>
        <p:sp>
          <p:nvSpPr>
            <p:cNvPr id="4515848" name="Rectangle 8"/>
            <p:cNvSpPr>
              <a:spLocks noChangeArrowheads="1"/>
            </p:cNvSpPr>
            <p:nvPr/>
          </p:nvSpPr>
          <p:spPr bwMode="auto">
            <a:xfrm>
              <a:off x="5204" y="1475"/>
              <a:ext cx="418" cy="156"/>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buFont typeface="Wingdings" pitchFamily="2" charset="2"/>
                <a:buNone/>
                <a:defRPr/>
              </a:pPr>
              <a:r>
                <a:rPr lang="en-US" b="0" dirty="0">
                  <a:solidFill>
                    <a:srgbClr val="FFC000"/>
                  </a:solidFill>
                </a:rPr>
                <a:t>Internal</a:t>
              </a:r>
            </a:p>
          </p:txBody>
        </p:sp>
      </p:grpSp>
      <p:sp>
        <p:nvSpPr>
          <p:cNvPr id="4515854" name="Line 14"/>
          <p:cNvSpPr>
            <a:spLocks noChangeShapeType="1"/>
          </p:cNvSpPr>
          <p:nvPr/>
        </p:nvSpPr>
        <p:spPr bwMode="auto">
          <a:xfrm>
            <a:off x="1471612" y="4035338"/>
            <a:ext cx="0" cy="581025"/>
          </a:xfrm>
          <a:prstGeom prst="line">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defRPr/>
            </a:pPr>
            <a:endParaRPr lang="en-US">
              <a:solidFill>
                <a:srgbClr val="FFC000"/>
              </a:solidFill>
            </a:endParaRPr>
          </a:p>
        </p:txBody>
      </p:sp>
      <p:sp>
        <p:nvSpPr>
          <p:cNvPr id="4515855" name="Rectangle 15"/>
          <p:cNvSpPr>
            <a:spLocks noChangeArrowheads="1"/>
          </p:cNvSpPr>
          <p:nvPr/>
        </p:nvSpPr>
        <p:spPr bwMode="auto">
          <a:xfrm>
            <a:off x="431800" y="4616363"/>
            <a:ext cx="488950" cy="419100"/>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buFont typeface="Wingdings" pitchFamily="2" charset="2"/>
              <a:buNone/>
              <a:defRPr/>
            </a:pPr>
            <a:r>
              <a:rPr lang="en-US" sz="1400" b="0">
                <a:solidFill>
                  <a:srgbClr val="FFC000"/>
                </a:solidFill>
              </a:rPr>
              <a:t>Sales</a:t>
            </a:r>
          </a:p>
        </p:txBody>
      </p:sp>
      <p:sp>
        <p:nvSpPr>
          <p:cNvPr id="4515856" name="Rectangle 16"/>
          <p:cNvSpPr>
            <a:spLocks noChangeArrowheads="1"/>
          </p:cNvSpPr>
          <p:nvPr/>
        </p:nvSpPr>
        <p:spPr bwMode="auto">
          <a:xfrm>
            <a:off x="1082675" y="4623068"/>
            <a:ext cx="713851" cy="417512"/>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buFont typeface="Wingdings" pitchFamily="2" charset="2"/>
              <a:buNone/>
              <a:defRPr/>
            </a:pPr>
            <a:r>
              <a:rPr lang="en-US" sz="1400" b="0" dirty="0">
                <a:solidFill>
                  <a:srgbClr val="FFC000"/>
                </a:solidFill>
              </a:rPr>
              <a:t>Service</a:t>
            </a:r>
          </a:p>
        </p:txBody>
      </p:sp>
      <p:sp>
        <p:nvSpPr>
          <p:cNvPr id="4515857" name="Rectangle 17"/>
          <p:cNvSpPr>
            <a:spLocks noChangeArrowheads="1"/>
          </p:cNvSpPr>
          <p:nvPr/>
        </p:nvSpPr>
        <p:spPr bwMode="auto">
          <a:xfrm>
            <a:off x="1917176" y="4622713"/>
            <a:ext cx="613299" cy="417513"/>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buFont typeface="Wingdings" pitchFamily="2" charset="2"/>
              <a:buNone/>
              <a:defRPr/>
            </a:pPr>
            <a:r>
              <a:rPr lang="en-US" sz="1400" b="0" dirty="0">
                <a:solidFill>
                  <a:srgbClr val="FFC000"/>
                </a:solidFill>
              </a:rPr>
              <a:t>Credit</a:t>
            </a:r>
          </a:p>
        </p:txBody>
      </p:sp>
      <p:sp>
        <p:nvSpPr>
          <p:cNvPr id="4515858" name="Line 18"/>
          <p:cNvSpPr>
            <a:spLocks noChangeShapeType="1"/>
          </p:cNvSpPr>
          <p:nvPr/>
        </p:nvSpPr>
        <p:spPr bwMode="auto">
          <a:xfrm>
            <a:off x="654050" y="4357601"/>
            <a:ext cx="1660525" cy="1587"/>
          </a:xfrm>
          <a:prstGeom prst="line">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defRPr/>
            </a:pPr>
            <a:endParaRPr lang="en-US">
              <a:solidFill>
                <a:srgbClr val="FFC000"/>
              </a:solidFill>
            </a:endParaRPr>
          </a:p>
        </p:txBody>
      </p:sp>
      <p:sp>
        <p:nvSpPr>
          <p:cNvPr id="4515859" name="Line 19"/>
          <p:cNvSpPr>
            <a:spLocks noChangeShapeType="1"/>
          </p:cNvSpPr>
          <p:nvPr/>
        </p:nvSpPr>
        <p:spPr bwMode="auto">
          <a:xfrm>
            <a:off x="646112" y="4354426"/>
            <a:ext cx="0" cy="257175"/>
          </a:xfrm>
          <a:prstGeom prst="line">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defRPr/>
            </a:pPr>
            <a:endParaRPr lang="en-US">
              <a:solidFill>
                <a:srgbClr val="FFC000"/>
              </a:solidFill>
            </a:endParaRPr>
          </a:p>
        </p:txBody>
      </p:sp>
      <p:sp>
        <p:nvSpPr>
          <p:cNvPr id="4515860" name="Line 20"/>
          <p:cNvSpPr>
            <a:spLocks noChangeShapeType="1"/>
          </p:cNvSpPr>
          <p:nvPr/>
        </p:nvSpPr>
        <p:spPr bwMode="auto">
          <a:xfrm>
            <a:off x="2300287" y="4354426"/>
            <a:ext cx="0" cy="257175"/>
          </a:xfrm>
          <a:prstGeom prst="line">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defRPr/>
            </a:pPr>
            <a:endParaRPr lang="en-US">
              <a:solidFill>
                <a:srgbClr val="FFC000"/>
              </a:solidFill>
            </a:endParaRPr>
          </a:p>
        </p:txBody>
      </p:sp>
      <p:grpSp>
        <p:nvGrpSpPr>
          <p:cNvPr id="6159" name="Group 21"/>
          <p:cNvGrpSpPr>
            <a:grpSpLocks/>
          </p:cNvGrpSpPr>
          <p:nvPr/>
        </p:nvGrpSpPr>
        <p:grpSpPr bwMode="auto">
          <a:xfrm>
            <a:off x="2692400" y="4063913"/>
            <a:ext cx="2255837" cy="992188"/>
            <a:chOff x="3611" y="1859"/>
            <a:chExt cx="1831" cy="379"/>
          </a:xfrm>
        </p:grpSpPr>
        <p:sp>
          <p:nvSpPr>
            <p:cNvPr id="4515862" name="Line 22"/>
            <p:cNvSpPr>
              <a:spLocks noChangeShapeType="1"/>
            </p:cNvSpPr>
            <p:nvPr/>
          </p:nvSpPr>
          <p:spPr bwMode="auto">
            <a:xfrm>
              <a:off x="4525" y="1859"/>
              <a:ext cx="0" cy="217"/>
            </a:xfrm>
            <a:prstGeom prst="line">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defRPr/>
              </a:pPr>
              <a:endParaRPr lang="en-US">
                <a:solidFill>
                  <a:srgbClr val="FFC000"/>
                </a:solidFill>
              </a:endParaRPr>
            </a:p>
          </p:txBody>
        </p:sp>
        <p:grpSp>
          <p:nvGrpSpPr>
            <p:cNvPr id="6177" name="Group 23"/>
            <p:cNvGrpSpPr>
              <a:grpSpLocks/>
            </p:cNvGrpSpPr>
            <p:nvPr/>
          </p:nvGrpSpPr>
          <p:grpSpPr bwMode="auto">
            <a:xfrm>
              <a:off x="3611" y="1978"/>
              <a:ext cx="1831" cy="260"/>
              <a:chOff x="3611" y="1978"/>
              <a:chExt cx="1831" cy="260"/>
            </a:xfrm>
          </p:grpSpPr>
          <p:sp>
            <p:nvSpPr>
              <p:cNvPr id="4515864" name="Rectangle 24"/>
              <p:cNvSpPr>
                <a:spLocks noChangeArrowheads="1"/>
              </p:cNvSpPr>
              <p:nvPr/>
            </p:nvSpPr>
            <p:spPr bwMode="auto">
              <a:xfrm>
                <a:off x="3611" y="2076"/>
                <a:ext cx="417" cy="156"/>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en-US">
                  <a:solidFill>
                    <a:srgbClr val="FFC000"/>
                  </a:solidFill>
                </a:endParaRPr>
              </a:p>
            </p:txBody>
          </p:sp>
          <p:sp>
            <p:nvSpPr>
              <p:cNvPr id="4515865" name="Rectangle 25"/>
              <p:cNvSpPr>
                <a:spLocks noChangeArrowheads="1"/>
              </p:cNvSpPr>
              <p:nvPr/>
            </p:nvSpPr>
            <p:spPr bwMode="auto">
              <a:xfrm>
                <a:off x="4325" y="2082"/>
                <a:ext cx="419" cy="156"/>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en-US">
                  <a:solidFill>
                    <a:srgbClr val="FFC000"/>
                  </a:solidFill>
                </a:endParaRPr>
              </a:p>
            </p:txBody>
          </p:sp>
          <p:sp>
            <p:nvSpPr>
              <p:cNvPr id="4515866" name="Rectangle 26"/>
              <p:cNvSpPr>
                <a:spLocks noChangeArrowheads="1"/>
              </p:cNvSpPr>
              <p:nvPr/>
            </p:nvSpPr>
            <p:spPr bwMode="auto">
              <a:xfrm>
                <a:off x="5025" y="2078"/>
                <a:ext cx="417" cy="156"/>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en-US">
                  <a:solidFill>
                    <a:srgbClr val="FFC000"/>
                  </a:solidFill>
                </a:endParaRPr>
              </a:p>
            </p:txBody>
          </p:sp>
          <p:sp>
            <p:nvSpPr>
              <p:cNvPr id="4515867" name="Line 27"/>
              <p:cNvSpPr>
                <a:spLocks noChangeShapeType="1"/>
              </p:cNvSpPr>
              <p:nvPr/>
            </p:nvSpPr>
            <p:spPr bwMode="auto">
              <a:xfrm>
                <a:off x="3806" y="1979"/>
                <a:ext cx="1420" cy="0"/>
              </a:xfrm>
              <a:prstGeom prst="line">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defRPr/>
                </a:pPr>
                <a:endParaRPr lang="en-US">
                  <a:solidFill>
                    <a:srgbClr val="FFC000"/>
                  </a:solidFill>
                </a:endParaRPr>
              </a:p>
            </p:txBody>
          </p:sp>
          <p:sp>
            <p:nvSpPr>
              <p:cNvPr id="4515868" name="Line 28"/>
              <p:cNvSpPr>
                <a:spLocks noChangeShapeType="1"/>
              </p:cNvSpPr>
              <p:nvPr/>
            </p:nvSpPr>
            <p:spPr bwMode="auto">
              <a:xfrm>
                <a:off x="3799" y="1978"/>
                <a:ext cx="0" cy="96"/>
              </a:xfrm>
              <a:prstGeom prst="line">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defRPr/>
                </a:pPr>
                <a:endParaRPr lang="en-US">
                  <a:solidFill>
                    <a:srgbClr val="FFC000"/>
                  </a:solidFill>
                </a:endParaRPr>
              </a:p>
            </p:txBody>
          </p:sp>
          <p:sp>
            <p:nvSpPr>
              <p:cNvPr id="4515869" name="Line 29"/>
              <p:cNvSpPr>
                <a:spLocks noChangeShapeType="1"/>
              </p:cNvSpPr>
              <p:nvPr/>
            </p:nvSpPr>
            <p:spPr bwMode="auto">
              <a:xfrm>
                <a:off x="5227" y="1978"/>
                <a:ext cx="0" cy="96"/>
              </a:xfrm>
              <a:prstGeom prst="line">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defRPr/>
                </a:pPr>
                <a:endParaRPr lang="en-US">
                  <a:solidFill>
                    <a:srgbClr val="FFC000"/>
                  </a:solidFill>
                </a:endParaRPr>
              </a:p>
            </p:txBody>
          </p:sp>
        </p:grpSp>
      </p:grpSp>
      <p:grpSp>
        <p:nvGrpSpPr>
          <p:cNvPr id="6160" name="Group 30"/>
          <p:cNvGrpSpPr>
            <a:grpSpLocks/>
          </p:cNvGrpSpPr>
          <p:nvPr/>
        </p:nvGrpSpPr>
        <p:grpSpPr bwMode="auto">
          <a:xfrm>
            <a:off x="5081587" y="4070263"/>
            <a:ext cx="2254250" cy="992188"/>
            <a:chOff x="3611" y="1859"/>
            <a:chExt cx="1831" cy="379"/>
          </a:xfrm>
        </p:grpSpPr>
        <p:sp>
          <p:nvSpPr>
            <p:cNvPr id="4515871" name="Line 31"/>
            <p:cNvSpPr>
              <a:spLocks noChangeShapeType="1"/>
            </p:cNvSpPr>
            <p:nvPr/>
          </p:nvSpPr>
          <p:spPr bwMode="auto">
            <a:xfrm>
              <a:off x="4524" y="1859"/>
              <a:ext cx="0" cy="217"/>
            </a:xfrm>
            <a:prstGeom prst="line">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defRPr/>
              </a:pPr>
              <a:endParaRPr lang="en-US">
                <a:solidFill>
                  <a:srgbClr val="FFC000"/>
                </a:solidFill>
              </a:endParaRPr>
            </a:p>
          </p:txBody>
        </p:sp>
        <p:grpSp>
          <p:nvGrpSpPr>
            <p:cNvPr id="6169" name="Group 32"/>
            <p:cNvGrpSpPr>
              <a:grpSpLocks/>
            </p:cNvGrpSpPr>
            <p:nvPr/>
          </p:nvGrpSpPr>
          <p:grpSpPr bwMode="auto">
            <a:xfrm>
              <a:off x="3611" y="1978"/>
              <a:ext cx="1831" cy="260"/>
              <a:chOff x="3611" y="1978"/>
              <a:chExt cx="1831" cy="260"/>
            </a:xfrm>
          </p:grpSpPr>
          <p:sp>
            <p:nvSpPr>
              <p:cNvPr id="4515873" name="Rectangle 33"/>
              <p:cNvSpPr>
                <a:spLocks noChangeArrowheads="1"/>
              </p:cNvSpPr>
              <p:nvPr/>
            </p:nvSpPr>
            <p:spPr bwMode="auto">
              <a:xfrm>
                <a:off x="3611" y="2076"/>
                <a:ext cx="418" cy="156"/>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en-US">
                  <a:solidFill>
                    <a:srgbClr val="FFC000"/>
                  </a:solidFill>
                </a:endParaRPr>
              </a:p>
            </p:txBody>
          </p:sp>
          <p:sp>
            <p:nvSpPr>
              <p:cNvPr id="4515874" name="Rectangle 34"/>
              <p:cNvSpPr>
                <a:spLocks noChangeArrowheads="1"/>
              </p:cNvSpPr>
              <p:nvPr/>
            </p:nvSpPr>
            <p:spPr bwMode="auto">
              <a:xfrm>
                <a:off x="4325" y="2082"/>
                <a:ext cx="418" cy="156"/>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en-US">
                  <a:solidFill>
                    <a:srgbClr val="FFC000"/>
                  </a:solidFill>
                </a:endParaRPr>
              </a:p>
            </p:txBody>
          </p:sp>
          <p:sp>
            <p:nvSpPr>
              <p:cNvPr id="4515875" name="Rectangle 35"/>
              <p:cNvSpPr>
                <a:spLocks noChangeArrowheads="1"/>
              </p:cNvSpPr>
              <p:nvPr/>
            </p:nvSpPr>
            <p:spPr bwMode="auto">
              <a:xfrm>
                <a:off x="5024" y="2078"/>
                <a:ext cx="418" cy="156"/>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defRPr/>
                </a:pPr>
                <a:endParaRPr lang="en-US">
                  <a:solidFill>
                    <a:srgbClr val="FFC000"/>
                  </a:solidFill>
                </a:endParaRPr>
              </a:p>
            </p:txBody>
          </p:sp>
          <p:sp>
            <p:nvSpPr>
              <p:cNvPr id="4515876" name="Line 36"/>
              <p:cNvSpPr>
                <a:spLocks noChangeShapeType="1"/>
              </p:cNvSpPr>
              <p:nvPr/>
            </p:nvSpPr>
            <p:spPr bwMode="auto">
              <a:xfrm>
                <a:off x="3806" y="1979"/>
                <a:ext cx="1420" cy="0"/>
              </a:xfrm>
              <a:prstGeom prst="line">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defRPr/>
                </a:pPr>
                <a:endParaRPr lang="en-US">
                  <a:solidFill>
                    <a:srgbClr val="FFC000"/>
                  </a:solidFill>
                </a:endParaRPr>
              </a:p>
            </p:txBody>
          </p:sp>
          <p:sp>
            <p:nvSpPr>
              <p:cNvPr id="4515877" name="Line 37"/>
              <p:cNvSpPr>
                <a:spLocks noChangeShapeType="1"/>
              </p:cNvSpPr>
              <p:nvPr/>
            </p:nvSpPr>
            <p:spPr bwMode="auto">
              <a:xfrm>
                <a:off x="3799" y="1978"/>
                <a:ext cx="0" cy="96"/>
              </a:xfrm>
              <a:prstGeom prst="line">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defRPr/>
                </a:pPr>
                <a:endParaRPr lang="en-US">
                  <a:solidFill>
                    <a:srgbClr val="FFC000"/>
                  </a:solidFill>
                </a:endParaRPr>
              </a:p>
            </p:txBody>
          </p:sp>
          <p:sp>
            <p:nvSpPr>
              <p:cNvPr id="4515878" name="Line 38"/>
              <p:cNvSpPr>
                <a:spLocks noChangeShapeType="1"/>
              </p:cNvSpPr>
              <p:nvPr/>
            </p:nvSpPr>
            <p:spPr bwMode="auto">
              <a:xfrm>
                <a:off x="5227" y="1978"/>
                <a:ext cx="0" cy="96"/>
              </a:xfrm>
              <a:prstGeom prst="line">
                <a:avLst/>
              </a:prstGeom>
              <a:ln>
                <a:headEnd/>
                <a:tailEnd/>
              </a:ln>
            </p:spPr>
            <p:style>
              <a:lnRef idx="1">
                <a:schemeClr val="accent5"/>
              </a:lnRef>
              <a:fillRef idx="3">
                <a:schemeClr val="accent5"/>
              </a:fillRef>
              <a:effectRef idx="2">
                <a:schemeClr val="accent5"/>
              </a:effectRef>
              <a:fontRef idx="minor">
                <a:schemeClr val="lt1"/>
              </a:fontRef>
            </p:style>
            <p:txBody>
              <a:bodyPr anchor="ctr"/>
              <a:lstStyle/>
              <a:p>
                <a:pPr>
                  <a:defRPr/>
                </a:pPr>
                <a:endParaRPr lang="en-US">
                  <a:solidFill>
                    <a:srgbClr val="FFC000"/>
                  </a:solidFill>
                </a:endParaRPr>
              </a:p>
            </p:txBody>
          </p:sp>
        </p:grpSp>
      </p:grpSp>
      <p:sp>
        <p:nvSpPr>
          <p:cNvPr id="4515879" name="Rectangle 39"/>
          <p:cNvSpPr>
            <a:spLocks noChangeArrowheads="1"/>
          </p:cNvSpPr>
          <p:nvPr/>
        </p:nvSpPr>
        <p:spPr bwMode="auto">
          <a:xfrm>
            <a:off x="3513137" y="4637001"/>
            <a:ext cx="638175" cy="417512"/>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buFont typeface="Wingdings" pitchFamily="2" charset="2"/>
              <a:buNone/>
              <a:defRPr/>
            </a:pPr>
            <a:r>
              <a:rPr lang="en-US" sz="1400" b="0">
                <a:solidFill>
                  <a:srgbClr val="FFC000"/>
                </a:solidFill>
              </a:rPr>
              <a:t>Service</a:t>
            </a:r>
          </a:p>
        </p:txBody>
      </p:sp>
      <p:sp>
        <p:nvSpPr>
          <p:cNvPr id="4515880" name="Rectangle 40"/>
          <p:cNvSpPr>
            <a:spLocks noChangeArrowheads="1"/>
          </p:cNvSpPr>
          <p:nvPr/>
        </p:nvSpPr>
        <p:spPr bwMode="auto">
          <a:xfrm>
            <a:off x="5900737" y="4649701"/>
            <a:ext cx="735303" cy="417512"/>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buFont typeface="Wingdings" pitchFamily="2" charset="2"/>
              <a:buNone/>
              <a:defRPr/>
            </a:pPr>
            <a:r>
              <a:rPr lang="en-US" sz="1400" b="0" dirty="0">
                <a:solidFill>
                  <a:srgbClr val="FFC000"/>
                </a:solidFill>
              </a:rPr>
              <a:t>Service</a:t>
            </a:r>
          </a:p>
        </p:txBody>
      </p:sp>
      <p:sp>
        <p:nvSpPr>
          <p:cNvPr id="4515881" name="Rectangle 41"/>
          <p:cNvSpPr>
            <a:spLocks noChangeArrowheads="1"/>
          </p:cNvSpPr>
          <p:nvPr/>
        </p:nvSpPr>
        <p:spPr bwMode="auto">
          <a:xfrm>
            <a:off x="2671762" y="4619538"/>
            <a:ext cx="542925" cy="419100"/>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buFont typeface="Wingdings" pitchFamily="2" charset="2"/>
              <a:buNone/>
              <a:defRPr/>
            </a:pPr>
            <a:r>
              <a:rPr lang="en-US" sz="1400" b="0">
                <a:solidFill>
                  <a:srgbClr val="FFC000"/>
                </a:solidFill>
              </a:rPr>
              <a:t>Sales</a:t>
            </a:r>
          </a:p>
        </p:txBody>
      </p:sp>
      <p:sp>
        <p:nvSpPr>
          <p:cNvPr id="4515882" name="Rectangle 42"/>
          <p:cNvSpPr>
            <a:spLocks noChangeArrowheads="1"/>
          </p:cNvSpPr>
          <p:nvPr/>
        </p:nvSpPr>
        <p:spPr bwMode="auto">
          <a:xfrm>
            <a:off x="5081587" y="4632238"/>
            <a:ext cx="698484" cy="419100"/>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buFont typeface="Wingdings" pitchFamily="2" charset="2"/>
              <a:buNone/>
              <a:defRPr/>
            </a:pPr>
            <a:r>
              <a:rPr lang="en-US" sz="1400" b="0" dirty="0">
                <a:solidFill>
                  <a:srgbClr val="FFC000"/>
                </a:solidFill>
              </a:rPr>
              <a:t>Invoice</a:t>
            </a:r>
          </a:p>
        </p:txBody>
      </p:sp>
      <p:sp>
        <p:nvSpPr>
          <p:cNvPr id="4515883" name="Rectangle 43"/>
          <p:cNvSpPr>
            <a:spLocks noChangeArrowheads="1"/>
          </p:cNvSpPr>
          <p:nvPr/>
        </p:nvSpPr>
        <p:spPr bwMode="auto">
          <a:xfrm>
            <a:off x="4378325" y="4638588"/>
            <a:ext cx="582612" cy="417513"/>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buFont typeface="Wingdings" pitchFamily="2" charset="2"/>
              <a:buNone/>
              <a:defRPr/>
            </a:pPr>
            <a:r>
              <a:rPr lang="en-US" sz="1400" b="0" dirty="0">
                <a:solidFill>
                  <a:srgbClr val="FFC000"/>
                </a:solidFill>
              </a:rPr>
              <a:t>Credit</a:t>
            </a:r>
          </a:p>
        </p:txBody>
      </p:sp>
      <p:sp>
        <p:nvSpPr>
          <p:cNvPr id="4515884" name="Rectangle 44"/>
          <p:cNvSpPr>
            <a:spLocks noChangeArrowheads="1"/>
          </p:cNvSpPr>
          <p:nvPr/>
        </p:nvSpPr>
        <p:spPr bwMode="auto">
          <a:xfrm>
            <a:off x="6819900" y="4651288"/>
            <a:ext cx="515937" cy="417513"/>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buFont typeface="Wingdings" pitchFamily="2" charset="2"/>
              <a:buNone/>
              <a:defRPr/>
            </a:pPr>
            <a:r>
              <a:rPr lang="en-US" sz="1400" b="0" dirty="0">
                <a:solidFill>
                  <a:srgbClr val="FFC000"/>
                </a:solidFill>
              </a:rPr>
              <a:t>LOB</a:t>
            </a: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7890" name="Rectangle 2"/>
          <p:cNvSpPr>
            <a:spLocks noGrp="1" noChangeArrowheads="1"/>
          </p:cNvSpPr>
          <p:nvPr>
            <p:ph type="title"/>
          </p:nvPr>
        </p:nvSpPr>
        <p:spPr>
          <a:xfrm>
            <a:off x="182880" y="423863"/>
            <a:ext cx="7894320" cy="1314450"/>
          </a:xfrm>
        </p:spPr>
        <p:txBody>
          <a:bodyPr/>
          <a:lstStyle/>
          <a:p>
            <a:pPr>
              <a:defRPr/>
            </a:pPr>
            <a:r>
              <a:rPr lang="en-US" dirty="0"/>
              <a:t>Overview SOA</a:t>
            </a:r>
          </a:p>
        </p:txBody>
      </p:sp>
      <p:sp>
        <p:nvSpPr>
          <p:cNvPr id="4517891" name="Rectangle 3"/>
          <p:cNvSpPr>
            <a:spLocks noGrp="1" noChangeArrowheads="1"/>
          </p:cNvSpPr>
          <p:nvPr>
            <p:ph idx="1"/>
          </p:nvPr>
        </p:nvSpPr>
        <p:spPr>
          <a:xfrm>
            <a:off x="272378" y="1381125"/>
            <a:ext cx="7267575" cy="1754188"/>
          </a:xfrm>
        </p:spPr>
        <p:txBody>
          <a:bodyPr rtlCol="0">
            <a:noAutofit/>
          </a:bodyPr>
          <a:lstStyle/>
          <a:p>
            <a:pPr marL="177800" indent="-177800" eaLnBrk="1" fontAlgn="auto" hangingPunct="1">
              <a:spcAft>
                <a:spcPts val="0"/>
              </a:spcAft>
              <a:defRPr/>
            </a:pPr>
            <a:r>
              <a:rPr lang="en-US" sz="2000" dirty="0"/>
              <a:t>To Here: a componentized </a:t>
            </a:r>
            <a:r>
              <a:rPr lang="en-US" sz="2000" dirty="0" smtClean="0"/>
              <a:t>enterprise</a:t>
            </a:r>
          </a:p>
          <a:p>
            <a:pPr marL="531813" lvl="1" indent="-174625" eaLnBrk="1" fontAlgn="auto" hangingPunct="1">
              <a:spcAft>
                <a:spcPts val="0"/>
              </a:spcAft>
              <a:defRPr/>
            </a:pPr>
            <a:r>
              <a:rPr lang="en-US" sz="1800" dirty="0" smtClean="0">
                <a:solidFill>
                  <a:schemeClr val="tx1">
                    <a:lumMod val="90000"/>
                    <a:lumOff val="10000"/>
                  </a:schemeClr>
                </a:solidFill>
              </a:rPr>
              <a:t> Defined </a:t>
            </a:r>
            <a:r>
              <a:rPr lang="en-US" sz="1800" dirty="0">
                <a:solidFill>
                  <a:schemeClr val="tx1">
                    <a:lumMod val="90000"/>
                    <a:lumOff val="10000"/>
                  </a:schemeClr>
                </a:solidFill>
              </a:rPr>
              <a:t>Business Services</a:t>
            </a:r>
          </a:p>
          <a:p>
            <a:pPr marL="531813" lvl="1" indent="-174625" eaLnBrk="1" fontAlgn="auto" hangingPunct="1">
              <a:spcAft>
                <a:spcPts val="0"/>
              </a:spcAft>
              <a:defRPr/>
            </a:pPr>
            <a:r>
              <a:rPr lang="en-US" sz="1800" dirty="0" smtClean="0">
                <a:solidFill>
                  <a:schemeClr val="tx1">
                    <a:lumMod val="90000"/>
                    <a:lumOff val="10000"/>
                  </a:schemeClr>
                </a:solidFill>
              </a:rPr>
              <a:t> Re-organize applications around </a:t>
            </a:r>
            <a:r>
              <a:rPr lang="en-US" sz="1800" dirty="0">
                <a:solidFill>
                  <a:schemeClr val="tx1">
                    <a:lumMod val="90000"/>
                    <a:lumOff val="10000"/>
                  </a:schemeClr>
                </a:solidFill>
              </a:rPr>
              <a:t>the Services</a:t>
            </a:r>
          </a:p>
          <a:p>
            <a:pPr marL="531813" lvl="1" indent="-174625" eaLnBrk="1" fontAlgn="auto" hangingPunct="1">
              <a:spcAft>
                <a:spcPts val="0"/>
              </a:spcAft>
              <a:defRPr/>
            </a:pPr>
            <a:r>
              <a:rPr lang="en-US" sz="1800" dirty="0" smtClean="0">
                <a:solidFill>
                  <a:schemeClr val="tx1">
                    <a:lumMod val="90000"/>
                    <a:lumOff val="10000"/>
                  </a:schemeClr>
                </a:solidFill>
              </a:rPr>
              <a:t> Governance to minimize outages</a:t>
            </a:r>
            <a:endParaRPr lang="en-US" sz="1800" dirty="0">
              <a:solidFill>
                <a:schemeClr val="tx1">
                  <a:lumMod val="90000"/>
                  <a:lumOff val="10000"/>
                </a:schemeClr>
              </a:solidFill>
            </a:endParaRPr>
          </a:p>
          <a:p>
            <a:pPr marL="531813" lvl="1" indent="-174625" eaLnBrk="1" fontAlgn="auto" hangingPunct="1">
              <a:spcAft>
                <a:spcPts val="0"/>
              </a:spcAft>
              <a:defRPr/>
            </a:pPr>
            <a:r>
              <a:rPr lang="en-US" sz="1800" dirty="0" smtClean="0">
                <a:solidFill>
                  <a:schemeClr val="tx1">
                    <a:lumMod val="90000"/>
                    <a:lumOff val="10000"/>
                  </a:schemeClr>
                </a:solidFill>
              </a:rPr>
              <a:t> Contract driven development</a:t>
            </a:r>
          </a:p>
          <a:p>
            <a:pPr marL="531813" lvl="1" indent="-174625" eaLnBrk="1" fontAlgn="auto" hangingPunct="1">
              <a:spcAft>
                <a:spcPts val="0"/>
              </a:spcAft>
              <a:defRPr/>
            </a:pPr>
            <a:r>
              <a:rPr lang="en-US" sz="1800" dirty="0" smtClean="0">
                <a:solidFill>
                  <a:schemeClr val="tx1">
                    <a:lumMod val="90000"/>
                    <a:lumOff val="10000"/>
                  </a:schemeClr>
                </a:solidFill>
              </a:rPr>
              <a:t> Master Data Management (Canonical Models)</a:t>
            </a:r>
            <a:endParaRPr lang="en-US" sz="1800" dirty="0">
              <a:solidFill>
                <a:schemeClr val="tx1">
                  <a:lumMod val="90000"/>
                  <a:lumOff val="10000"/>
                </a:schemeClr>
              </a:solidFill>
            </a:endParaRPr>
          </a:p>
          <a:p>
            <a:pPr marL="177800" indent="-177800" eaLnBrk="1" fontAlgn="auto" hangingPunct="1">
              <a:spcAft>
                <a:spcPts val="0"/>
              </a:spcAft>
              <a:defRPr/>
            </a:pPr>
            <a:endParaRPr lang="en-US" altLang="ja-JP" sz="2000" dirty="0">
              <a:ea typeface="MS PGothic" pitchFamily="34" charset="-128"/>
            </a:endParaRPr>
          </a:p>
        </p:txBody>
      </p:sp>
      <p:sp>
        <p:nvSpPr>
          <p:cNvPr id="7174" name="Rectangle 4"/>
          <p:cNvSpPr>
            <a:spLocks noChangeArrowheads="1"/>
          </p:cNvSpPr>
          <p:nvPr/>
        </p:nvSpPr>
        <p:spPr bwMode="auto">
          <a:xfrm>
            <a:off x="3036888" y="4532313"/>
            <a:ext cx="5788025" cy="1827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rIns="45720"/>
          <a:lstStyle>
            <a:lvl1pPr marL="177800" indent="-177800" eaLnBrk="0" hangingPunct="0">
              <a:defRPr b="1">
                <a:solidFill>
                  <a:srgbClr val="FF0000"/>
                </a:solidFill>
                <a:latin typeface="Arial" panose="020B0604020202020204" pitchFamily="34" charset="0"/>
                <a:cs typeface="Arial" panose="020B0604020202020204" pitchFamily="34" charset="0"/>
              </a:defRPr>
            </a:lvl1pPr>
            <a:lvl2pPr marL="742950" indent="-285750" eaLnBrk="0" hangingPunct="0">
              <a:defRPr b="1">
                <a:solidFill>
                  <a:srgbClr val="FF0000"/>
                </a:solidFill>
                <a:latin typeface="Arial" panose="020B0604020202020204" pitchFamily="34" charset="0"/>
                <a:cs typeface="Arial" panose="020B0604020202020204" pitchFamily="34" charset="0"/>
              </a:defRPr>
            </a:lvl2pPr>
            <a:lvl3pPr marL="1143000" indent="-228600" eaLnBrk="0" hangingPunct="0">
              <a:defRPr b="1">
                <a:solidFill>
                  <a:srgbClr val="FF0000"/>
                </a:solidFill>
                <a:latin typeface="Arial" panose="020B0604020202020204" pitchFamily="34" charset="0"/>
                <a:cs typeface="Arial" panose="020B0604020202020204" pitchFamily="34" charset="0"/>
              </a:defRPr>
            </a:lvl3pPr>
            <a:lvl4pPr marL="1600200" indent="-228600" eaLnBrk="0" hangingPunct="0">
              <a:defRPr b="1">
                <a:solidFill>
                  <a:srgbClr val="FF0000"/>
                </a:solidFill>
                <a:latin typeface="Arial" panose="020B0604020202020204" pitchFamily="34" charset="0"/>
                <a:cs typeface="Arial" panose="020B0604020202020204" pitchFamily="34" charset="0"/>
              </a:defRPr>
            </a:lvl4pPr>
            <a:lvl5pPr marL="2057400" indent="-228600" eaLnBrk="0" hangingPunct="0">
              <a:defRPr b="1">
                <a:solidFill>
                  <a:srgbClr val="FF0000"/>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b="1">
                <a:solidFill>
                  <a:srgbClr val="FF0000"/>
                </a:solidFill>
                <a:latin typeface="Arial" panose="020B0604020202020204" pitchFamily="34" charset="0"/>
                <a:cs typeface="Arial" panose="020B0604020202020204" pitchFamily="34" charset="0"/>
              </a:defRPr>
            </a:lvl9pPr>
          </a:lstStyle>
          <a:p>
            <a:pPr algn="l" eaLnBrk="1" hangingPunct="1">
              <a:spcBef>
                <a:spcPct val="35000"/>
              </a:spcBef>
              <a:spcAft>
                <a:spcPct val="15000"/>
              </a:spcAft>
              <a:buClr>
                <a:schemeClr val="accent2"/>
              </a:buClr>
              <a:buFont typeface="Wingdings" panose="05000000000000000000" pitchFamily="2" charset="2"/>
              <a:buChar char="§"/>
            </a:pPr>
            <a:endParaRPr lang="en-US" altLang="en-US" sz="1600" b="0">
              <a:solidFill>
                <a:schemeClr val="tx1"/>
              </a:solidFill>
            </a:endParaRPr>
          </a:p>
        </p:txBody>
      </p:sp>
      <p:grpSp>
        <p:nvGrpSpPr>
          <p:cNvPr id="7175" name="Group 5"/>
          <p:cNvGrpSpPr>
            <a:grpSpLocks/>
          </p:cNvGrpSpPr>
          <p:nvPr/>
        </p:nvGrpSpPr>
        <p:grpSpPr bwMode="auto">
          <a:xfrm>
            <a:off x="653351" y="4384013"/>
            <a:ext cx="5410659" cy="1657350"/>
            <a:chOff x="3972" y="2009"/>
            <a:chExt cx="1211" cy="450"/>
          </a:xfrm>
        </p:grpSpPr>
        <p:sp>
          <p:nvSpPr>
            <p:cNvPr id="4517894" name="Rectangle 6"/>
            <p:cNvSpPr>
              <a:spLocks noChangeArrowheads="1"/>
            </p:cNvSpPr>
            <p:nvPr/>
          </p:nvSpPr>
          <p:spPr bwMode="auto">
            <a:xfrm>
              <a:off x="3972" y="2303"/>
              <a:ext cx="293" cy="156"/>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buFont typeface="Wingdings" pitchFamily="2" charset="2"/>
                <a:buNone/>
                <a:defRPr/>
              </a:pPr>
              <a:r>
                <a:rPr lang="en-US" b="0" dirty="0">
                  <a:solidFill>
                    <a:srgbClr val="FFC000"/>
                  </a:solidFill>
                </a:rPr>
                <a:t>Operations</a:t>
              </a:r>
            </a:p>
          </p:txBody>
        </p:sp>
        <p:sp>
          <p:nvSpPr>
            <p:cNvPr id="4517895" name="Rectangle 7"/>
            <p:cNvSpPr>
              <a:spLocks noChangeArrowheads="1"/>
            </p:cNvSpPr>
            <p:nvPr/>
          </p:nvSpPr>
          <p:spPr bwMode="auto">
            <a:xfrm>
              <a:off x="4454" y="2303"/>
              <a:ext cx="273" cy="156"/>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buFont typeface="Wingdings" pitchFamily="2" charset="2"/>
                <a:buNone/>
                <a:defRPr/>
              </a:pPr>
              <a:r>
                <a:rPr lang="en-US" b="0" dirty="0">
                  <a:solidFill>
                    <a:srgbClr val="FFC000"/>
                  </a:solidFill>
                </a:rPr>
                <a:t>Finance</a:t>
              </a:r>
            </a:p>
          </p:txBody>
        </p:sp>
        <p:sp>
          <p:nvSpPr>
            <p:cNvPr id="4517896" name="Rectangle 8"/>
            <p:cNvSpPr>
              <a:spLocks noChangeArrowheads="1"/>
            </p:cNvSpPr>
            <p:nvPr/>
          </p:nvSpPr>
          <p:spPr bwMode="auto">
            <a:xfrm>
              <a:off x="4910" y="2303"/>
              <a:ext cx="273" cy="156"/>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buFont typeface="Wingdings" pitchFamily="2" charset="2"/>
                <a:buNone/>
                <a:defRPr/>
              </a:pPr>
              <a:r>
                <a:rPr lang="en-US" b="0" dirty="0">
                  <a:solidFill>
                    <a:srgbClr val="FFC000"/>
                  </a:solidFill>
                </a:rPr>
                <a:t>ERP</a:t>
              </a:r>
            </a:p>
          </p:txBody>
        </p:sp>
        <p:sp>
          <p:nvSpPr>
            <p:cNvPr id="4517897" name="Rectangle 9"/>
            <p:cNvSpPr>
              <a:spLocks noChangeArrowheads="1"/>
            </p:cNvSpPr>
            <p:nvPr/>
          </p:nvSpPr>
          <p:spPr bwMode="auto">
            <a:xfrm>
              <a:off x="3972" y="2009"/>
              <a:ext cx="293" cy="156"/>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buFont typeface="Wingdings" pitchFamily="2" charset="2"/>
                <a:buNone/>
                <a:defRPr/>
              </a:pPr>
              <a:r>
                <a:rPr lang="en-US" b="0" dirty="0">
                  <a:solidFill>
                    <a:srgbClr val="FFC000"/>
                  </a:solidFill>
                </a:rPr>
                <a:t>Commercial</a:t>
              </a:r>
            </a:p>
          </p:txBody>
        </p:sp>
        <p:sp>
          <p:nvSpPr>
            <p:cNvPr id="4517898" name="Rectangle 10"/>
            <p:cNvSpPr>
              <a:spLocks noChangeArrowheads="1"/>
            </p:cNvSpPr>
            <p:nvPr/>
          </p:nvSpPr>
          <p:spPr bwMode="auto">
            <a:xfrm>
              <a:off x="4454" y="2009"/>
              <a:ext cx="273" cy="156"/>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buFont typeface="Wingdings" pitchFamily="2" charset="2"/>
                <a:buNone/>
                <a:defRPr/>
              </a:pPr>
              <a:r>
                <a:rPr lang="en-US" b="0" dirty="0">
                  <a:solidFill>
                    <a:srgbClr val="FFC000"/>
                  </a:solidFill>
                </a:rPr>
                <a:t>Retail</a:t>
              </a:r>
            </a:p>
          </p:txBody>
        </p:sp>
        <p:sp>
          <p:nvSpPr>
            <p:cNvPr id="4517899" name="Rectangle 11"/>
            <p:cNvSpPr>
              <a:spLocks noChangeArrowheads="1"/>
            </p:cNvSpPr>
            <p:nvPr/>
          </p:nvSpPr>
          <p:spPr bwMode="auto">
            <a:xfrm>
              <a:off x="4910" y="2009"/>
              <a:ext cx="273" cy="156"/>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a:buFont typeface="Wingdings" pitchFamily="2" charset="2"/>
                <a:buNone/>
                <a:defRPr/>
              </a:pPr>
              <a:r>
                <a:rPr lang="en-US" b="0" dirty="0">
                  <a:solidFill>
                    <a:srgbClr val="FFC000"/>
                  </a:solidFill>
                </a:rPr>
                <a:t>CRM</a:t>
              </a:r>
            </a:p>
          </p:txBody>
        </p:sp>
        <p:cxnSp>
          <p:nvCxnSpPr>
            <p:cNvPr id="4517900" name="AutoShape 12"/>
            <p:cNvCxnSpPr>
              <a:cxnSpLocks noChangeShapeType="1"/>
              <a:stCxn id="4517897" idx="3"/>
              <a:endCxn id="4517898" idx="1"/>
            </p:cNvCxnSpPr>
            <p:nvPr/>
          </p:nvCxnSpPr>
          <p:spPr bwMode="auto">
            <a:xfrm>
              <a:off x="4265" y="2087"/>
              <a:ext cx="189" cy="0"/>
            </a:xfrm>
            <a:prstGeom prst="straightConnector1">
              <a:avLst/>
            </a:prstGeom>
            <a:ln>
              <a:headEnd/>
              <a:tailEnd/>
            </a:ln>
          </p:spPr>
          <p:style>
            <a:lnRef idx="1">
              <a:schemeClr val="accent5"/>
            </a:lnRef>
            <a:fillRef idx="3">
              <a:schemeClr val="accent5"/>
            </a:fillRef>
            <a:effectRef idx="2">
              <a:schemeClr val="accent5"/>
            </a:effectRef>
            <a:fontRef idx="minor">
              <a:schemeClr val="lt1"/>
            </a:fontRef>
          </p:style>
        </p:cxnSp>
        <p:cxnSp>
          <p:nvCxnSpPr>
            <p:cNvPr id="4517901" name="AutoShape 13"/>
            <p:cNvCxnSpPr>
              <a:cxnSpLocks noChangeShapeType="1"/>
              <a:stCxn id="4517898" idx="3"/>
              <a:endCxn id="4517899" idx="1"/>
            </p:cNvCxnSpPr>
            <p:nvPr/>
          </p:nvCxnSpPr>
          <p:spPr bwMode="auto">
            <a:xfrm>
              <a:off x="4727" y="2087"/>
              <a:ext cx="183" cy="0"/>
            </a:xfrm>
            <a:prstGeom prst="straightConnector1">
              <a:avLst/>
            </a:prstGeom>
            <a:ln>
              <a:headEnd/>
              <a:tailEnd/>
            </a:ln>
          </p:spPr>
          <p:style>
            <a:lnRef idx="1">
              <a:schemeClr val="accent5"/>
            </a:lnRef>
            <a:fillRef idx="3">
              <a:schemeClr val="accent5"/>
            </a:fillRef>
            <a:effectRef idx="2">
              <a:schemeClr val="accent5"/>
            </a:effectRef>
            <a:fontRef idx="minor">
              <a:schemeClr val="lt1"/>
            </a:fontRef>
          </p:style>
        </p:cxnSp>
        <p:cxnSp>
          <p:nvCxnSpPr>
            <p:cNvPr id="4517902" name="AutoShape 14"/>
            <p:cNvCxnSpPr>
              <a:cxnSpLocks noChangeShapeType="1"/>
              <a:stCxn id="4517894" idx="3"/>
              <a:endCxn id="4517895" idx="1"/>
            </p:cNvCxnSpPr>
            <p:nvPr/>
          </p:nvCxnSpPr>
          <p:spPr bwMode="auto">
            <a:xfrm>
              <a:off x="4265" y="2381"/>
              <a:ext cx="189" cy="0"/>
            </a:xfrm>
            <a:prstGeom prst="straightConnector1">
              <a:avLst/>
            </a:prstGeom>
            <a:ln>
              <a:headEnd/>
              <a:tailEnd/>
            </a:ln>
          </p:spPr>
          <p:style>
            <a:lnRef idx="1">
              <a:schemeClr val="accent5"/>
            </a:lnRef>
            <a:fillRef idx="3">
              <a:schemeClr val="accent5"/>
            </a:fillRef>
            <a:effectRef idx="2">
              <a:schemeClr val="accent5"/>
            </a:effectRef>
            <a:fontRef idx="minor">
              <a:schemeClr val="lt1"/>
            </a:fontRef>
          </p:style>
        </p:cxnSp>
        <p:cxnSp>
          <p:nvCxnSpPr>
            <p:cNvPr id="4517903" name="AutoShape 15"/>
            <p:cNvCxnSpPr>
              <a:cxnSpLocks noChangeShapeType="1"/>
              <a:stCxn id="4517895" idx="3"/>
              <a:endCxn id="4517896" idx="1"/>
            </p:cNvCxnSpPr>
            <p:nvPr/>
          </p:nvCxnSpPr>
          <p:spPr bwMode="auto">
            <a:xfrm>
              <a:off x="4727" y="2381"/>
              <a:ext cx="183" cy="0"/>
            </a:xfrm>
            <a:prstGeom prst="straightConnector1">
              <a:avLst/>
            </a:prstGeom>
            <a:ln>
              <a:headEnd/>
              <a:tailEnd/>
            </a:ln>
          </p:spPr>
          <p:style>
            <a:lnRef idx="1">
              <a:schemeClr val="accent5"/>
            </a:lnRef>
            <a:fillRef idx="3">
              <a:schemeClr val="accent5"/>
            </a:fillRef>
            <a:effectRef idx="2">
              <a:schemeClr val="accent5"/>
            </a:effectRef>
            <a:fontRef idx="minor">
              <a:schemeClr val="lt1"/>
            </a:fontRef>
          </p:style>
        </p:cxnSp>
        <p:cxnSp>
          <p:nvCxnSpPr>
            <p:cNvPr id="4517904" name="AutoShape 16"/>
            <p:cNvCxnSpPr>
              <a:cxnSpLocks noChangeShapeType="1"/>
              <a:stCxn id="4517897" idx="2"/>
              <a:endCxn id="4517894" idx="0"/>
            </p:cNvCxnSpPr>
            <p:nvPr/>
          </p:nvCxnSpPr>
          <p:spPr bwMode="auto">
            <a:xfrm>
              <a:off x="4118" y="2165"/>
              <a:ext cx="0" cy="138"/>
            </a:xfrm>
            <a:prstGeom prst="straightConnector1">
              <a:avLst/>
            </a:prstGeom>
            <a:ln>
              <a:headEnd/>
              <a:tailEnd/>
            </a:ln>
          </p:spPr>
          <p:style>
            <a:lnRef idx="1">
              <a:schemeClr val="accent5"/>
            </a:lnRef>
            <a:fillRef idx="3">
              <a:schemeClr val="accent5"/>
            </a:fillRef>
            <a:effectRef idx="2">
              <a:schemeClr val="accent5"/>
            </a:effectRef>
            <a:fontRef idx="minor">
              <a:schemeClr val="lt1"/>
            </a:fontRef>
          </p:style>
        </p:cxnSp>
        <p:cxnSp>
          <p:nvCxnSpPr>
            <p:cNvPr id="4517905" name="AutoShape 17"/>
            <p:cNvCxnSpPr>
              <a:cxnSpLocks noChangeShapeType="1"/>
              <a:stCxn id="4517898" idx="2"/>
              <a:endCxn id="4517895" idx="0"/>
            </p:cNvCxnSpPr>
            <p:nvPr/>
          </p:nvCxnSpPr>
          <p:spPr bwMode="auto">
            <a:xfrm>
              <a:off x="4590" y="2165"/>
              <a:ext cx="0" cy="138"/>
            </a:xfrm>
            <a:prstGeom prst="straightConnector1">
              <a:avLst/>
            </a:prstGeom>
            <a:ln>
              <a:headEnd/>
              <a:tailEnd/>
            </a:ln>
          </p:spPr>
          <p:style>
            <a:lnRef idx="1">
              <a:schemeClr val="accent5"/>
            </a:lnRef>
            <a:fillRef idx="3">
              <a:schemeClr val="accent5"/>
            </a:fillRef>
            <a:effectRef idx="2">
              <a:schemeClr val="accent5"/>
            </a:effectRef>
            <a:fontRef idx="minor">
              <a:schemeClr val="lt1"/>
            </a:fontRef>
          </p:style>
        </p:cxnSp>
        <p:cxnSp>
          <p:nvCxnSpPr>
            <p:cNvPr id="4517906" name="AutoShape 18"/>
            <p:cNvCxnSpPr>
              <a:cxnSpLocks noChangeShapeType="1"/>
              <a:stCxn id="4517899" idx="2"/>
              <a:endCxn id="4517896" idx="0"/>
            </p:cNvCxnSpPr>
            <p:nvPr/>
          </p:nvCxnSpPr>
          <p:spPr bwMode="auto">
            <a:xfrm>
              <a:off x="5046" y="2165"/>
              <a:ext cx="0" cy="138"/>
            </a:xfrm>
            <a:prstGeom prst="straightConnector1">
              <a:avLst/>
            </a:prstGeom>
            <a:ln>
              <a:headEnd/>
              <a:tailEnd/>
            </a:ln>
          </p:spPr>
          <p:style>
            <a:lnRef idx="1">
              <a:schemeClr val="accent5"/>
            </a:lnRef>
            <a:fillRef idx="3">
              <a:schemeClr val="accent5"/>
            </a:fillRef>
            <a:effectRef idx="2">
              <a:schemeClr val="accent5"/>
            </a:effectRef>
            <a:fontRef idx="minor">
              <a:schemeClr val="lt1"/>
            </a:fontRef>
          </p:style>
        </p:cxnSp>
        <p:cxnSp>
          <p:nvCxnSpPr>
            <p:cNvPr id="4517907" name="AutoShape 19"/>
            <p:cNvCxnSpPr>
              <a:cxnSpLocks noChangeShapeType="1"/>
              <a:stCxn id="4517897" idx="2"/>
              <a:endCxn id="4517895" idx="0"/>
            </p:cNvCxnSpPr>
            <p:nvPr/>
          </p:nvCxnSpPr>
          <p:spPr bwMode="auto">
            <a:xfrm>
              <a:off x="4119" y="2165"/>
              <a:ext cx="472" cy="138"/>
            </a:xfrm>
            <a:prstGeom prst="straightConnector1">
              <a:avLst/>
            </a:prstGeom>
            <a:ln>
              <a:headEnd/>
              <a:tailEnd/>
            </a:ln>
          </p:spPr>
          <p:style>
            <a:lnRef idx="1">
              <a:schemeClr val="accent5"/>
            </a:lnRef>
            <a:fillRef idx="3">
              <a:schemeClr val="accent5"/>
            </a:fillRef>
            <a:effectRef idx="2">
              <a:schemeClr val="accent5"/>
            </a:effectRef>
            <a:fontRef idx="minor">
              <a:schemeClr val="lt1"/>
            </a:fontRef>
          </p:style>
        </p:cxnSp>
        <p:cxnSp>
          <p:nvCxnSpPr>
            <p:cNvPr id="4517908" name="AutoShape 20"/>
            <p:cNvCxnSpPr>
              <a:cxnSpLocks noChangeShapeType="1"/>
              <a:stCxn id="4517894" idx="0"/>
              <a:endCxn id="4517898" idx="2"/>
            </p:cNvCxnSpPr>
            <p:nvPr/>
          </p:nvCxnSpPr>
          <p:spPr bwMode="auto">
            <a:xfrm flipV="1">
              <a:off x="4119" y="2165"/>
              <a:ext cx="472" cy="138"/>
            </a:xfrm>
            <a:prstGeom prst="straightConnector1">
              <a:avLst/>
            </a:prstGeom>
            <a:ln>
              <a:headEnd/>
              <a:tailEnd/>
            </a:ln>
          </p:spPr>
          <p:style>
            <a:lnRef idx="1">
              <a:schemeClr val="accent5"/>
            </a:lnRef>
            <a:fillRef idx="3">
              <a:schemeClr val="accent5"/>
            </a:fillRef>
            <a:effectRef idx="2">
              <a:schemeClr val="accent5"/>
            </a:effectRef>
            <a:fontRef idx="minor">
              <a:schemeClr val="lt1"/>
            </a:fontRef>
          </p:style>
        </p:cxnSp>
        <p:cxnSp>
          <p:nvCxnSpPr>
            <p:cNvPr id="4517909" name="AutoShape 21"/>
            <p:cNvCxnSpPr>
              <a:cxnSpLocks noChangeShapeType="1"/>
              <a:stCxn id="4517895" idx="0"/>
              <a:endCxn id="4517899" idx="2"/>
            </p:cNvCxnSpPr>
            <p:nvPr/>
          </p:nvCxnSpPr>
          <p:spPr bwMode="auto">
            <a:xfrm flipV="1">
              <a:off x="4590" y="2165"/>
              <a:ext cx="456" cy="138"/>
            </a:xfrm>
            <a:prstGeom prst="straightConnector1">
              <a:avLst/>
            </a:prstGeom>
            <a:ln>
              <a:headEnd/>
              <a:tailEnd/>
            </a:ln>
          </p:spPr>
          <p:style>
            <a:lnRef idx="1">
              <a:schemeClr val="accent5"/>
            </a:lnRef>
            <a:fillRef idx="3">
              <a:schemeClr val="accent5"/>
            </a:fillRef>
            <a:effectRef idx="2">
              <a:schemeClr val="accent5"/>
            </a:effectRef>
            <a:fontRef idx="minor">
              <a:schemeClr val="lt1"/>
            </a:fontRef>
          </p:style>
        </p:cxnSp>
        <p:cxnSp>
          <p:nvCxnSpPr>
            <p:cNvPr id="4517910" name="AutoShape 22"/>
            <p:cNvCxnSpPr>
              <a:cxnSpLocks noChangeShapeType="1"/>
              <a:stCxn id="4517898" idx="2"/>
              <a:endCxn id="4517896" idx="0"/>
            </p:cNvCxnSpPr>
            <p:nvPr/>
          </p:nvCxnSpPr>
          <p:spPr bwMode="auto">
            <a:xfrm>
              <a:off x="4590" y="2165"/>
              <a:ext cx="456" cy="138"/>
            </a:xfrm>
            <a:prstGeom prst="straightConnector1">
              <a:avLst/>
            </a:prstGeom>
            <a:ln>
              <a:headEnd/>
              <a:tailEnd/>
            </a:ln>
          </p:spPr>
          <p:style>
            <a:lnRef idx="1">
              <a:schemeClr val="accent5"/>
            </a:lnRef>
            <a:fillRef idx="3">
              <a:schemeClr val="accent5"/>
            </a:fillRef>
            <a:effectRef idx="2">
              <a:schemeClr val="accent5"/>
            </a:effectRef>
            <a:fontRef idx="minor">
              <a:schemeClr val="lt1"/>
            </a:fontRef>
          </p:style>
        </p:cxnSp>
      </p:grpSp>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1E83129827D7F45AEE6D5A690DED67C" ma:contentTypeVersion="0" ma:contentTypeDescription="Create a new document." ma:contentTypeScope="" ma:versionID="06542261c74c77360ece4c3e974a49eb">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B278373-5AE8-4DB0-B304-75449089D5CB}">
  <ds:schemaRefs>
    <ds:schemaRef ds:uri="http://schemas.microsoft.com/sharepoint/v3/contenttype/forms"/>
  </ds:schemaRefs>
</ds:datastoreItem>
</file>

<file path=customXml/itemProps2.xml><?xml version="1.0" encoding="utf-8"?>
<ds:datastoreItem xmlns:ds="http://schemas.openxmlformats.org/officeDocument/2006/customXml" ds:itemID="{77899C26-72D4-449B-9FFC-B89CEE31FF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026DF87-3A8B-46EE-8B76-B773E35BFCF9}">
  <ds:schemaRefs>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purl.org/dc/dcmitype/"/>
    <ds:schemaRef ds:uri="http://purl.org/dc/elements/1.1/"/>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Facet</Template>
  <TotalTime>5318</TotalTime>
  <Words>1584</Words>
  <Application>Microsoft Office PowerPoint</Application>
  <PresentationFormat>On-screen Show (4:3)</PresentationFormat>
  <Paragraphs>308</Paragraphs>
  <Slides>31</Slides>
  <Notes>13</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8" baseType="lpstr">
      <vt:lpstr>MS PGothic</vt:lpstr>
      <vt:lpstr>Arial</vt:lpstr>
      <vt:lpstr>Arial Black</vt:lpstr>
      <vt:lpstr>Calibri</vt:lpstr>
      <vt:lpstr>Comic Sans MS</vt:lpstr>
      <vt:lpstr>Constantia</vt:lpstr>
      <vt:lpstr>Garamond</vt:lpstr>
      <vt:lpstr>Helvetica</vt:lpstr>
      <vt:lpstr>Nimrod</vt:lpstr>
      <vt:lpstr>Rockwell</vt:lpstr>
      <vt:lpstr>Times New Roman</vt:lpstr>
      <vt:lpstr>Trebuchet MS</vt:lpstr>
      <vt:lpstr>Verdana</vt:lpstr>
      <vt:lpstr>Wingdings</vt:lpstr>
      <vt:lpstr>Wingdings 3</vt:lpstr>
      <vt:lpstr>Facet</vt:lpstr>
      <vt:lpstr>Drawing</vt:lpstr>
      <vt:lpstr>Introduction to  Service Oriented Architecture</vt:lpstr>
      <vt:lpstr>Agenda</vt:lpstr>
      <vt:lpstr>What does SOA mean to you?</vt:lpstr>
      <vt:lpstr>Overview SOA</vt:lpstr>
      <vt:lpstr>Overview SOA</vt:lpstr>
      <vt:lpstr>Overview SOA</vt:lpstr>
      <vt:lpstr>PowerPoint Presentation</vt:lpstr>
      <vt:lpstr> Overview SOA</vt:lpstr>
      <vt:lpstr>Overview SOA</vt:lpstr>
      <vt:lpstr>Overview SOA</vt:lpstr>
      <vt:lpstr>Microsoft Reference Architecture</vt:lpstr>
      <vt:lpstr>Oracle Reference Architecture</vt:lpstr>
      <vt:lpstr>IBM Reference Architecture</vt:lpstr>
      <vt:lpstr>Enterprise Service Bus (ESB)</vt:lpstr>
      <vt:lpstr>Enterprise Service Bus (ESB)</vt:lpstr>
      <vt:lpstr>Enterprise Service Bus (ESB) </vt:lpstr>
      <vt:lpstr>Messaging </vt:lpstr>
      <vt:lpstr>Web API vs. Web Service</vt:lpstr>
      <vt:lpstr>SOA Governance</vt:lpstr>
      <vt:lpstr>SOA Governance</vt:lpstr>
      <vt:lpstr>SOA Governance</vt:lpstr>
      <vt:lpstr>Microsoft – Azure</vt:lpstr>
      <vt:lpstr>Software AG - WebMethods</vt:lpstr>
      <vt:lpstr>IBM - WebSphere</vt:lpstr>
      <vt:lpstr>TIBCO - Integration</vt:lpstr>
      <vt:lpstr>Progress - Pacific</vt:lpstr>
      <vt:lpstr>Oracle - SOA Suite</vt:lpstr>
      <vt:lpstr>MuleSoft – Mule ESB</vt:lpstr>
      <vt:lpstr>Fiorano - Integration</vt:lpstr>
      <vt:lpstr>PowerPoint Presentation</vt:lpstr>
      <vt:lpstr>PowerPoint Presentation</vt:lpstr>
    </vt:vector>
  </TitlesOfParts>
  <Company>IBM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Michael Holmes</dc:creator>
  <cp:lastModifiedBy>Jay Ashbaugh</cp:lastModifiedBy>
  <cp:revision>89</cp:revision>
  <dcterms:created xsi:type="dcterms:W3CDTF">2005-08-23T16:41:18Z</dcterms:created>
  <dcterms:modified xsi:type="dcterms:W3CDTF">2015-03-21T14:34:13Z</dcterms:modified>
</cp:coreProperties>
</file>